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15"/>
  </p:notesMasterIdLst>
  <p:handoutMasterIdLst>
    <p:handoutMasterId r:id="rId16"/>
  </p:handoutMasterIdLst>
  <p:sldIdLst>
    <p:sldId id="256" r:id="rId2"/>
    <p:sldId id="444" r:id="rId3"/>
    <p:sldId id="512" r:id="rId4"/>
    <p:sldId id="513" r:id="rId5"/>
    <p:sldId id="514" r:id="rId6"/>
    <p:sldId id="515" r:id="rId7"/>
    <p:sldId id="516" r:id="rId8"/>
    <p:sldId id="517" r:id="rId9"/>
    <p:sldId id="519" r:id="rId10"/>
    <p:sldId id="518" r:id="rId11"/>
    <p:sldId id="520" r:id="rId12"/>
    <p:sldId id="511" r:id="rId13"/>
    <p:sldId id="373" r:id="rId1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48" autoAdjust="0"/>
    <p:restoredTop sz="94660"/>
  </p:normalViewPr>
  <p:slideViewPr>
    <p:cSldViewPr>
      <p:cViewPr varScale="1">
        <p:scale>
          <a:sx n="76" d="100"/>
          <a:sy n="76" d="100"/>
        </p:scale>
        <p:origin x="-90" y="-450"/>
      </p:cViewPr>
      <p:guideLst>
        <p:guide orient="horz" pos="2160"/>
        <p:guide pos="2880"/>
      </p:guideLst>
    </p:cSldViewPr>
  </p:slideViewPr>
  <p:notesTextViewPr>
    <p:cViewPr>
      <p:scale>
        <a:sx n="100" d="100"/>
        <a:sy n="100" d="100"/>
      </p:scale>
      <p:origin x="0" y="0"/>
    </p:cViewPr>
  </p:notesTextViewPr>
  <p:notesViewPr>
    <p:cSldViewPr>
      <p:cViewPr varScale="1">
        <p:scale>
          <a:sx n="86" d="100"/>
          <a:sy n="86" d="100"/>
        </p:scale>
        <p:origin x="-225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A0F04F0-ED99-4A7D-AD7F-22DD5823387D}" type="datetimeFigureOut">
              <a:rPr lang="en-CA" smtClean="0"/>
              <a:t>02/04/2014</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6EDBF7C-66B1-4946-B091-A4A819905A03}" type="slidenum">
              <a:rPr lang="en-CA" smtClean="0"/>
              <a:t>‹#›</a:t>
            </a:fld>
            <a:endParaRPr lang="en-CA"/>
          </a:p>
        </p:txBody>
      </p:sp>
    </p:spTree>
    <p:extLst>
      <p:ext uri="{BB962C8B-B14F-4D97-AF65-F5344CB8AC3E}">
        <p14:creationId xmlns:p14="http://schemas.microsoft.com/office/powerpoint/2010/main" val="415850608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4/2/2014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26719816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34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86108C2-1ABD-441E-AA64-554D19F5924C}" type="slidenum">
              <a:rPr lang="en-CA" smtClean="0"/>
              <a:pPr>
                <a:defRPr/>
              </a:pPr>
              <a:t>10</a:t>
            </a:fld>
            <a:endParaRPr lang="en-C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54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8B507B63-8071-48D3-9591-E7D2F5385899}" type="slidenum">
              <a:rPr lang="en-CA" smtClean="0"/>
              <a:pPr>
                <a:defRPr/>
              </a:pPr>
              <a:t>11</a:t>
            </a:fld>
            <a:endParaRPr lang="en-C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87AF576-550C-4140-830F-19E81F401F02}" type="slidenum">
              <a:rPr lang="en-CA" smtClean="0"/>
              <a:pPr>
                <a:defRPr/>
              </a:pPr>
              <a:t>12</a:t>
            </a:fld>
            <a:endParaRPr lang="en-C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13</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3361B82F-4CD2-4BCA-8AE8-62CE7D092F0F}" type="slidenum">
              <a:rPr lang="en-CA" smtClean="0"/>
              <a:pPr>
                <a:defRPr/>
              </a:pPr>
              <a:t>2</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72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35FB0EA6-BE7F-44E3-A3F8-1B977DD1093C}" type="slidenum">
              <a:rPr lang="en-CA" smtClean="0"/>
              <a:pPr>
                <a:defRPr/>
              </a:pPr>
              <a:t>3</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9D3016B-0366-4D13-84E8-007DC5258477}" type="slidenum">
              <a:rPr lang="en-CA" smtClean="0"/>
              <a:pPr>
                <a:defRPr/>
              </a:pPr>
              <a:t>4</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0FA5594-3548-4AE1-8647-A61085558B16}" type="slidenum">
              <a:rPr lang="en-CA" smtClean="0"/>
              <a:pPr>
                <a:defRPr/>
              </a:pPr>
              <a:t>5</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03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9FBB3EBF-C1FE-4AFF-ACE8-F0F0A07132EE}" type="slidenum">
              <a:rPr lang="en-CA" smtClean="0"/>
              <a:pPr>
                <a:defRPr/>
              </a:pPr>
              <a:t>6</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13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B28B939-86C6-446C-8216-17EB93274D98}" type="slidenum">
              <a:rPr lang="en-CA" smtClean="0"/>
              <a:pPr>
                <a:defRPr/>
              </a:pPr>
              <a:t>7</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72C5DA31-AF62-48AF-9253-7D773211868E}" type="slidenum">
              <a:rPr lang="en-CA" smtClean="0"/>
              <a:pPr>
                <a:defRPr/>
              </a:pPr>
              <a:t>8</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44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90B10BA-4AA9-44A4-8417-06C9AFDE371D}" type="slidenum">
              <a:rPr lang="en-CA" smtClean="0"/>
              <a:pPr>
                <a:defRPr/>
              </a:pPr>
              <a:t>9</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Decidability and the halting problem</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CA" dirty="0"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sldNum="0"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4.wmf"/><Relationship Id="rId4"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219950"/>
            <a:ext cx="7199313" cy="14465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4400" dirty="0" smtClean="0">
                <a:solidFill>
                  <a:schemeClr val="bg1"/>
                </a:solidFill>
                <a:latin typeface="Arial" pitchFamily="34" charset="0"/>
                <a:cs typeface="Arial" pitchFamily="34" charset="0"/>
              </a:rPr>
              <a:t>Decidability and</a:t>
            </a:r>
            <a:br>
              <a:rPr lang="en-US" sz="4400" dirty="0" smtClean="0">
                <a:solidFill>
                  <a:schemeClr val="bg1"/>
                </a:solidFill>
                <a:latin typeface="Arial" pitchFamily="34" charset="0"/>
                <a:cs typeface="Arial" pitchFamily="34" charset="0"/>
              </a:rPr>
            </a:br>
            <a:r>
              <a:rPr lang="en-US" sz="4400" dirty="0" smtClean="0">
                <a:solidFill>
                  <a:schemeClr val="bg1"/>
                </a:solidFill>
                <a:latin typeface="Arial" pitchFamily="34" charset="0"/>
                <a:cs typeface="Arial" pitchFamily="34" charset="0"/>
              </a:rPr>
              <a:t>the Halting Problem</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altLang="en-US" smtClean="0">
                <a:latin typeface="Arial" charset="0"/>
                <a:cs typeface="Arial" charset="0"/>
              </a:rPr>
              <a:t>Undecidable Problems</a:t>
            </a:r>
          </a:p>
        </p:txBody>
      </p:sp>
      <p:sp>
        <p:nvSpPr>
          <p:cNvPr id="3584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a:t>
            </a:r>
            <a:r>
              <a:rPr lang="en-US" altLang="en-US" dirty="0" smtClean="0">
                <a:latin typeface="Arial" charset="0"/>
                <a:cs typeface="Arial" charset="0"/>
              </a:rPr>
              <a:t>Alternatively, assume </a:t>
            </a:r>
            <a:r>
              <a:rPr lang="en-US" altLang="en-US" dirty="0" smtClean="0">
                <a:latin typeface="Arial" charset="0"/>
                <a:cs typeface="Arial" charset="0"/>
              </a:rPr>
              <a:t>that</a:t>
            </a:r>
          </a:p>
          <a:p>
            <a:pPr lvl="1">
              <a:buFontTx/>
              <a:buNone/>
            </a:pPr>
            <a:r>
              <a:rPr lang="en-US" altLang="en-US" b="1" dirty="0" smtClean="0">
                <a:latin typeface="Courier New" pitchFamily="49" charset="0"/>
                <a:cs typeface="Arial" charset="0"/>
              </a:rPr>
              <a:t>   </a:t>
            </a:r>
            <a:r>
              <a:rPr lang="en-US" altLang="en-US" dirty="0" err="1" smtClean="0">
                <a:latin typeface="Consolas" pitchFamily="49" charset="0"/>
                <a:cs typeface="Consolas" pitchFamily="49" charset="0"/>
              </a:rPr>
              <a:t>does_halt</a:t>
            </a:r>
            <a:r>
              <a:rPr lang="en-US" altLang="en-US" dirty="0" smtClean="0">
                <a:latin typeface="Consolas" pitchFamily="49" charset="0"/>
                <a:cs typeface="Consolas" pitchFamily="49" charset="0"/>
              </a:rPr>
              <a:t>( paradox, paradox </a:t>
            </a:r>
            <a:r>
              <a:rPr lang="en-US" altLang="en-US" dirty="0" smtClean="0">
                <a:latin typeface="Consolas" pitchFamily="49" charset="0"/>
                <a:cs typeface="Consolas" pitchFamily="49" charset="0"/>
              </a:rPr>
              <a:t>)</a:t>
            </a:r>
          </a:p>
          <a:p>
            <a:pPr>
              <a:buFontTx/>
              <a:buNone/>
            </a:pPr>
            <a:r>
              <a:rPr lang="en-US" altLang="en-US" dirty="0" smtClean="0">
                <a:latin typeface="Arial" charset="0"/>
                <a:cs typeface="Arial" charset="0"/>
              </a:rPr>
              <a:t>	returns </a:t>
            </a:r>
            <a:r>
              <a:rPr lang="en-US" altLang="en-US" b="1" dirty="0" smtClean="0">
                <a:solidFill>
                  <a:srgbClr val="FF0000"/>
                </a:solidFill>
                <a:latin typeface="Consolas" pitchFamily="49" charset="0"/>
                <a:cs typeface="Consolas" pitchFamily="49" charset="0"/>
              </a:rPr>
              <a:t>false</a:t>
            </a:r>
          </a:p>
          <a:p>
            <a:pPr lvl="1"/>
            <a:r>
              <a:rPr lang="en-US" altLang="en-US" dirty="0" err="1">
                <a:latin typeface="Consolas" pitchFamily="49" charset="0"/>
                <a:cs typeface="Consolas" pitchFamily="49" charset="0"/>
              </a:rPr>
              <a:t>does_halt</a:t>
            </a:r>
            <a:r>
              <a:rPr lang="en-US" altLang="en-US" dirty="0">
                <a:latin typeface="Arial" charset="0"/>
                <a:cs typeface="Arial" charset="0"/>
              </a:rPr>
              <a:t> </a:t>
            </a:r>
            <a:r>
              <a:rPr lang="en-US" altLang="en-US" dirty="0" smtClean="0">
                <a:latin typeface="Arial" charset="0"/>
                <a:cs typeface="Arial" charset="0"/>
              </a:rPr>
              <a:t>determined that </a:t>
            </a:r>
            <a:r>
              <a:rPr lang="en-US" altLang="en-US" dirty="0" smtClean="0">
                <a:latin typeface="Consolas" pitchFamily="49" charset="0"/>
                <a:cs typeface="Consolas" pitchFamily="49" charset="0"/>
              </a:rPr>
              <a:t>paradox( paradox </a:t>
            </a:r>
            <a:r>
              <a:rPr lang="en-US" altLang="en-US" dirty="0" smtClean="0">
                <a:latin typeface="Consolas" pitchFamily="49" charset="0"/>
                <a:cs typeface="Consolas" pitchFamily="49" charset="0"/>
              </a:rPr>
              <a:t>)</a:t>
            </a:r>
            <a:r>
              <a:rPr lang="en-US" altLang="en-US" dirty="0" smtClean="0">
                <a:latin typeface="Arial" charset="0"/>
                <a:cs typeface="Arial" charset="0"/>
              </a:rPr>
              <a:t> </a:t>
            </a:r>
            <a:r>
              <a:rPr lang="en-US" altLang="en-US" dirty="0" smtClean="0">
                <a:latin typeface="Arial" charset="0"/>
                <a:cs typeface="Arial" charset="0"/>
              </a:rPr>
              <a:t>loops infinitely often</a:t>
            </a:r>
            <a:endParaRPr lang="en-US" altLang="en-US" dirty="0" smtClean="0">
              <a:latin typeface="Arial" charset="0"/>
              <a:cs typeface="Arial" charset="0"/>
            </a:endParaRPr>
          </a:p>
          <a:p>
            <a:pPr>
              <a:buNone/>
            </a:pPr>
            <a:endParaRPr lang="en-US" altLang="en-US" dirty="0">
              <a:latin typeface="Arial" charset="0"/>
              <a:cs typeface="Arial" charset="0"/>
            </a:endParaRPr>
          </a:p>
          <a:p>
            <a:pPr>
              <a:buNone/>
            </a:pPr>
            <a:r>
              <a:rPr lang="en-US" altLang="en-US" dirty="0">
                <a:latin typeface="Arial" charset="0"/>
                <a:cs typeface="Arial" charset="0"/>
              </a:rPr>
              <a:t>	In this case, </a:t>
            </a:r>
            <a:r>
              <a:rPr lang="en-US" altLang="en-US" dirty="0" smtClean="0">
                <a:latin typeface="Consolas" pitchFamily="49" charset="0"/>
                <a:cs typeface="Consolas" pitchFamily="49" charset="0"/>
              </a:rPr>
              <a:t>paradox( paradox </a:t>
            </a:r>
            <a:r>
              <a:rPr lang="en-US" altLang="en-US" dirty="0">
                <a:latin typeface="Consolas" pitchFamily="49" charset="0"/>
                <a:cs typeface="Consolas" pitchFamily="49" charset="0"/>
              </a:rPr>
              <a:t>)</a:t>
            </a:r>
            <a:r>
              <a:rPr lang="en-US" altLang="en-US" dirty="0">
                <a:latin typeface="Arial" charset="0"/>
                <a:cs typeface="Arial" charset="0"/>
              </a:rPr>
              <a:t> </a:t>
            </a:r>
            <a:r>
              <a:rPr lang="en-US" altLang="en-US" dirty="0" smtClean="0">
                <a:latin typeface="Arial" charset="0"/>
                <a:cs typeface="Arial" charset="0"/>
              </a:rPr>
              <a:t>returns immediately</a:t>
            </a:r>
            <a:endParaRPr lang="en-US" altLang="en-US" sz="2800" b="1" dirty="0" smtClean="0">
              <a:latin typeface="Courier New" pitchFamily="49" charset="0"/>
              <a:cs typeface="Arial" charset="0"/>
            </a:endParaRPr>
          </a:p>
          <a:p>
            <a:pPr lvl="1"/>
            <a:r>
              <a:rPr lang="en-US" altLang="en-US" dirty="0" smtClean="0">
                <a:latin typeface="Arial" charset="0"/>
                <a:cs typeface="Arial" charset="0"/>
              </a:rPr>
              <a:t>Therefore </a:t>
            </a:r>
            <a:r>
              <a:rPr lang="en-US" altLang="en-US" dirty="0" err="1" smtClean="0">
                <a:latin typeface="Consolas" pitchFamily="49" charset="0"/>
                <a:cs typeface="Consolas" pitchFamily="49" charset="0"/>
              </a:rPr>
              <a:t>does_halt</a:t>
            </a:r>
            <a:r>
              <a:rPr lang="en-US" altLang="en-US" dirty="0" smtClean="0">
                <a:latin typeface="Consolas" pitchFamily="49" charset="0"/>
                <a:cs typeface="Consolas" pitchFamily="49" charset="0"/>
              </a:rPr>
              <a:t>( paradox, paradox )</a:t>
            </a:r>
            <a:r>
              <a:rPr lang="en-US" altLang="en-US" dirty="0" smtClean="0">
                <a:latin typeface="Arial" charset="0"/>
                <a:cs typeface="Arial" charset="0"/>
              </a:rPr>
              <a:t> cannot </a:t>
            </a:r>
            <a:r>
              <a:rPr lang="en-US" altLang="en-US" dirty="0" smtClean="0">
                <a:latin typeface="Arial" charset="0"/>
                <a:cs typeface="Arial" charset="0"/>
              </a:rPr>
              <a:t>return </a:t>
            </a:r>
            <a:r>
              <a:rPr lang="en-US" altLang="en-US" dirty="0" smtClean="0">
                <a:latin typeface="Consolas" panose="020B0609020204030204" pitchFamily="49" charset="0"/>
                <a:cs typeface="Consolas" panose="020B0609020204030204" pitchFamily="49" charset="0"/>
              </a:rPr>
              <a:t>false</a:t>
            </a:r>
          </a:p>
        </p:txBody>
      </p:sp>
      <p:sp>
        <p:nvSpPr>
          <p:cNvPr id="35844" name="Text Box 4"/>
          <p:cNvSpPr txBox="1">
            <a:spLocks noChangeArrowheads="1"/>
          </p:cNvSpPr>
          <p:nvPr/>
        </p:nvSpPr>
        <p:spPr bwMode="auto">
          <a:xfrm>
            <a:off x="3995936" y="4565446"/>
            <a:ext cx="4896544"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1600" dirty="0" smtClean="0">
                <a:solidFill>
                  <a:schemeClr val="bg1">
                    <a:lumMod val="85000"/>
                  </a:schemeClr>
                </a:solidFill>
                <a:latin typeface="Consolas" panose="020B0609020204030204" pitchFamily="49" charset="0"/>
                <a:cs typeface="Consolas" panose="020B0609020204030204" pitchFamily="49" charset="0"/>
              </a:rPr>
              <a:t>paradox </a:t>
            </a:r>
            <a:r>
              <a:rPr lang="en-US" altLang="en-US" sz="1600" dirty="0">
                <a:solidFill>
                  <a:schemeClr val="bg1">
                    <a:lumMod val="85000"/>
                  </a:schemeClr>
                </a:solidFill>
                <a:latin typeface="Consolas" panose="020B0609020204030204" pitchFamily="49" charset="0"/>
                <a:cs typeface="Consolas" panose="020B0609020204030204" pitchFamily="49" charset="0"/>
              </a:rPr>
              <a:t>:= </a:t>
            </a:r>
            <a:r>
              <a:rPr lang="en-US" altLang="en-US" sz="1600" dirty="0" err="1">
                <a:solidFill>
                  <a:schemeClr val="bg1">
                    <a:lumMod val="85000"/>
                  </a:schemeClr>
                </a:solidFill>
                <a:latin typeface="Consolas" panose="020B0609020204030204" pitchFamily="49" charset="0"/>
                <a:cs typeface="Consolas" panose="020B0609020204030204" pitchFamily="49" charset="0"/>
              </a:rPr>
              <a:t>proc</a:t>
            </a:r>
            <a:r>
              <a:rPr lang="en-US" altLang="en-US" sz="1600" dirty="0">
                <a:solidFill>
                  <a:schemeClr val="bg1">
                    <a:lumMod val="85000"/>
                  </a:schemeClr>
                </a:solidFill>
                <a:latin typeface="Consolas" panose="020B0609020204030204" pitchFamily="49" charset="0"/>
                <a:cs typeface="Consolas" panose="020B0609020204030204" pitchFamily="49" charset="0"/>
              </a:rPr>
              <a:t>( f )</a:t>
            </a:r>
          </a:p>
          <a:p>
            <a:pPr eaLnBrk="1" hangingPunct="1"/>
            <a:r>
              <a:rPr lang="en-US" altLang="en-US" sz="1600" dirty="0">
                <a:solidFill>
                  <a:srgbClr val="FF0000"/>
                </a:solidFill>
                <a:latin typeface="Consolas" panose="020B0609020204030204" pitchFamily="49" charset="0"/>
                <a:cs typeface="Consolas" panose="020B0609020204030204" pitchFamily="49" charset="0"/>
              </a:rPr>
              <a:t>    </a:t>
            </a:r>
            <a:r>
              <a:rPr lang="en-US" altLang="en-US" sz="1600" b="1" dirty="0">
                <a:solidFill>
                  <a:srgbClr val="FF0000"/>
                </a:solidFill>
                <a:latin typeface="Consolas" panose="020B0609020204030204" pitchFamily="49" charset="0"/>
                <a:cs typeface="Consolas" panose="020B0609020204030204" pitchFamily="49" charset="0"/>
              </a:rPr>
              <a:t>if </a:t>
            </a:r>
            <a:r>
              <a:rPr lang="en-US" altLang="en-US" sz="1600" b="1" dirty="0" err="1" smtClean="0">
                <a:solidFill>
                  <a:srgbClr val="FF0000"/>
                </a:solidFill>
                <a:latin typeface="Consolas" panose="020B0609020204030204" pitchFamily="49" charset="0"/>
                <a:cs typeface="Consolas" panose="020B0609020204030204" pitchFamily="49" charset="0"/>
              </a:rPr>
              <a:t>does_halt</a:t>
            </a:r>
            <a:r>
              <a:rPr lang="en-US" altLang="en-US" sz="1600" b="1" dirty="0" smtClean="0">
                <a:solidFill>
                  <a:srgbClr val="FF0000"/>
                </a:solidFill>
                <a:latin typeface="Consolas" panose="020B0609020204030204" pitchFamily="49" charset="0"/>
                <a:cs typeface="Consolas" panose="020B0609020204030204" pitchFamily="49" charset="0"/>
              </a:rPr>
              <a:t>( </a:t>
            </a:r>
            <a:r>
              <a:rPr lang="en-US" altLang="en-US" sz="1600" b="1" dirty="0">
                <a:solidFill>
                  <a:srgbClr val="FF0000"/>
                </a:solidFill>
                <a:latin typeface="Consolas" panose="020B0609020204030204" pitchFamily="49" charset="0"/>
                <a:cs typeface="Consolas" panose="020B0609020204030204" pitchFamily="49" charset="0"/>
              </a:rPr>
              <a:t>f, f ) then</a:t>
            </a:r>
          </a:p>
          <a:p>
            <a:pPr eaLnBrk="1" hangingPunct="1"/>
            <a:r>
              <a:rPr lang="en-US" altLang="en-US" sz="1600" dirty="0">
                <a:solidFill>
                  <a:srgbClr val="FF0000"/>
                </a:solidFill>
                <a:latin typeface="Consolas" panose="020B0609020204030204" pitchFamily="49" charset="0"/>
                <a:cs typeface="Consolas" panose="020B0609020204030204" pitchFamily="49" charset="0"/>
              </a:rPr>
              <a:t>        </a:t>
            </a:r>
            <a:r>
              <a:rPr lang="en-US" altLang="en-US" sz="1600" dirty="0">
                <a:solidFill>
                  <a:schemeClr val="bg1">
                    <a:lumMod val="85000"/>
                  </a:schemeClr>
                </a:solidFill>
                <a:latin typeface="Consolas" panose="020B0609020204030204" pitchFamily="49" charset="0"/>
                <a:cs typeface="Consolas" panose="020B0609020204030204" pitchFamily="49" charset="0"/>
              </a:rPr>
              <a:t>from 1 to infinity </a:t>
            </a:r>
            <a:r>
              <a:rPr lang="en-US" altLang="en-US" sz="1600" dirty="0" smtClean="0">
                <a:solidFill>
                  <a:schemeClr val="bg1">
                    <a:lumMod val="85000"/>
                  </a:schemeClr>
                </a:solidFill>
                <a:latin typeface="Consolas" panose="020B0609020204030204" pitchFamily="49" charset="0"/>
                <a:cs typeface="Consolas" panose="020B0609020204030204" pitchFamily="49" charset="0"/>
              </a:rPr>
              <a:t>do end </a:t>
            </a:r>
            <a:r>
              <a:rPr lang="en-US" altLang="en-US" sz="1600" dirty="0">
                <a:solidFill>
                  <a:schemeClr val="bg1">
                    <a:lumMod val="85000"/>
                  </a:schemeClr>
                </a:solidFill>
                <a:latin typeface="Consolas" panose="020B0609020204030204" pitchFamily="49" charset="0"/>
                <a:cs typeface="Consolas" panose="020B0609020204030204" pitchFamily="49" charset="0"/>
              </a:rPr>
              <a:t>do</a:t>
            </a:r>
          </a:p>
          <a:p>
            <a:pPr eaLnBrk="1" hangingPunct="1"/>
            <a:r>
              <a:rPr lang="en-US" altLang="en-US" sz="1600" dirty="0" smtClean="0">
                <a:solidFill>
                  <a:schemeClr val="bg1">
                    <a:lumMod val="85000"/>
                  </a:schemeClr>
                </a:solidFill>
                <a:latin typeface="Consolas" panose="020B0609020204030204" pitchFamily="49" charset="0"/>
                <a:cs typeface="Consolas" panose="020B0609020204030204" pitchFamily="49" charset="0"/>
              </a:rPr>
              <a:t>    </a:t>
            </a:r>
            <a:r>
              <a:rPr lang="en-US" altLang="en-US" sz="1600" dirty="0">
                <a:solidFill>
                  <a:schemeClr val="bg1">
                    <a:lumMod val="85000"/>
                  </a:schemeClr>
                </a:solidFill>
                <a:latin typeface="Consolas" panose="020B0609020204030204" pitchFamily="49" charset="0"/>
                <a:cs typeface="Consolas" panose="020B0609020204030204" pitchFamily="49" charset="0"/>
              </a:rPr>
              <a:t>else</a:t>
            </a:r>
          </a:p>
          <a:p>
            <a:pPr eaLnBrk="1" hangingPunct="1"/>
            <a:r>
              <a:rPr lang="en-US" altLang="en-US" sz="1600" dirty="0">
                <a:solidFill>
                  <a:srgbClr val="FF0000"/>
                </a:solidFill>
                <a:latin typeface="Consolas" panose="020B0609020204030204" pitchFamily="49" charset="0"/>
                <a:cs typeface="Consolas" panose="020B0609020204030204" pitchFamily="49" charset="0"/>
              </a:rPr>
              <a:t>        </a:t>
            </a:r>
            <a:r>
              <a:rPr lang="en-US" altLang="en-US" sz="1600" b="1" dirty="0" smtClean="0">
                <a:solidFill>
                  <a:srgbClr val="FF0000"/>
                </a:solidFill>
                <a:latin typeface="Consolas" panose="020B0609020204030204" pitchFamily="49" charset="0"/>
                <a:cs typeface="Consolas" panose="020B0609020204030204" pitchFamily="49" charset="0"/>
              </a:rPr>
              <a:t>return</a:t>
            </a:r>
            <a:endParaRPr lang="en-US" altLang="en-US" sz="1600" b="1" dirty="0">
              <a:solidFill>
                <a:srgbClr val="FF0000"/>
              </a:solidFill>
              <a:latin typeface="Consolas" panose="020B0609020204030204" pitchFamily="49" charset="0"/>
              <a:cs typeface="Consolas" panose="020B0609020204030204" pitchFamily="49" charset="0"/>
            </a:endParaRPr>
          </a:p>
          <a:p>
            <a:pPr eaLnBrk="1" hangingPunct="1"/>
            <a:r>
              <a:rPr lang="en-US" altLang="en-US" sz="1600" b="1" dirty="0" smtClean="0">
                <a:solidFill>
                  <a:srgbClr val="FF0000"/>
                </a:solidFill>
                <a:latin typeface="Consolas" panose="020B0609020204030204" pitchFamily="49" charset="0"/>
                <a:cs typeface="Consolas" panose="020B0609020204030204" pitchFamily="49" charset="0"/>
              </a:rPr>
              <a:t>    </a:t>
            </a:r>
            <a:r>
              <a:rPr lang="en-US" altLang="en-US" sz="1600" b="1" dirty="0">
                <a:solidFill>
                  <a:srgbClr val="FF0000"/>
                </a:solidFill>
                <a:latin typeface="Consolas" panose="020B0609020204030204" pitchFamily="49" charset="0"/>
                <a:cs typeface="Consolas" panose="020B0609020204030204" pitchFamily="49" charset="0"/>
              </a:rPr>
              <a:t>end if</a:t>
            </a:r>
          </a:p>
          <a:p>
            <a:pPr eaLnBrk="1" hangingPunct="1"/>
            <a:r>
              <a:rPr lang="en-US" altLang="en-US" sz="1600" dirty="0">
                <a:solidFill>
                  <a:schemeClr val="bg1">
                    <a:lumMod val="85000"/>
                  </a:schemeClr>
                </a:solidFill>
                <a:latin typeface="Consolas" panose="020B0609020204030204" pitchFamily="49" charset="0"/>
                <a:cs typeface="Consolas" panose="020B0609020204030204" pitchFamily="49" charset="0"/>
              </a:rPr>
              <a:t>end </a:t>
            </a:r>
            <a:r>
              <a:rPr lang="en-US" altLang="en-US" sz="1600" dirty="0" err="1">
                <a:solidFill>
                  <a:schemeClr val="bg1">
                    <a:lumMod val="85000"/>
                  </a:schemeClr>
                </a:solidFill>
                <a:latin typeface="Consolas" panose="020B0609020204030204" pitchFamily="49" charset="0"/>
                <a:cs typeface="Consolas" panose="020B0609020204030204" pitchFamily="49" charset="0"/>
              </a:rPr>
              <a:t>proc</a:t>
            </a:r>
            <a:r>
              <a:rPr lang="en-US" altLang="en-US" sz="1600" dirty="0">
                <a:solidFill>
                  <a:schemeClr val="bg1">
                    <a:lumMod val="85000"/>
                  </a:schemeClr>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437013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84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84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r>
              <a:rPr lang="en-US" altLang="en-US" smtClean="0">
                <a:latin typeface="Arial" charset="0"/>
                <a:cs typeface="Arial" charset="0"/>
              </a:rPr>
              <a:t>Undecidable Problems</a:t>
            </a:r>
          </a:p>
        </p:txBody>
      </p:sp>
      <p:sp>
        <p:nvSpPr>
          <p:cNvPr id="3789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Thus, we have a logical contradiction:</a:t>
            </a:r>
          </a:p>
          <a:p>
            <a:pPr lvl="1"/>
            <a:r>
              <a:rPr lang="en-US" altLang="en-US" dirty="0" smtClean="0">
                <a:latin typeface="Arial" charset="0"/>
                <a:cs typeface="Arial" charset="0"/>
              </a:rPr>
              <a:t>Whatever such a function </a:t>
            </a:r>
            <a:r>
              <a:rPr lang="en-US" altLang="en-US" sz="2000" dirty="0" err="1" smtClean="0">
                <a:latin typeface="Consolas" panose="020B0609020204030204" pitchFamily="49" charset="0"/>
                <a:cs typeface="Consolas" panose="020B0609020204030204" pitchFamily="49" charset="0"/>
              </a:rPr>
              <a:t>does_halt</a:t>
            </a:r>
            <a:r>
              <a:rPr lang="en-US" altLang="en-US" sz="2000" dirty="0" smtClean="0">
                <a:latin typeface="Consolas" panose="020B0609020204030204" pitchFamily="49" charset="0"/>
                <a:cs typeface="Consolas" panose="020B0609020204030204" pitchFamily="49" charset="0"/>
              </a:rPr>
              <a:t>( paradox, paradox </a:t>
            </a:r>
            <a:r>
              <a:rPr lang="en-US" altLang="en-US" sz="2000" dirty="0" smtClean="0">
                <a:latin typeface="Consolas" panose="020B0609020204030204" pitchFamily="49" charset="0"/>
                <a:cs typeface="Consolas" panose="020B0609020204030204" pitchFamily="49" charset="0"/>
              </a:rPr>
              <a:t>)</a:t>
            </a:r>
            <a:r>
              <a:rPr lang="en-US" altLang="en-US" dirty="0" smtClean="0">
                <a:latin typeface="Arial" charset="0"/>
                <a:cs typeface="Arial" charset="0"/>
              </a:rPr>
              <a:t> returns, it will be </a:t>
            </a:r>
            <a:r>
              <a:rPr lang="en-US" altLang="en-US" dirty="0" smtClean="0">
                <a:latin typeface="Arial" charset="0"/>
                <a:cs typeface="Arial" charset="0"/>
              </a:rPr>
              <a:t>incorrect</a:t>
            </a:r>
          </a:p>
          <a:p>
            <a:pPr lvl="2"/>
            <a:r>
              <a:rPr lang="en-US" altLang="en-US" dirty="0" smtClean="0">
                <a:latin typeface="Arial" charset="0"/>
                <a:cs typeface="Arial" charset="0"/>
              </a:rPr>
              <a:t>If it returns true, </a:t>
            </a:r>
            <a:r>
              <a:rPr lang="en-US" altLang="en-US" dirty="0" smtClean="0">
                <a:latin typeface="Consolas" panose="020B0609020204030204" pitchFamily="49" charset="0"/>
                <a:cs typeface="Consolas" panose="020B0609020204030204" pitchFamily="49" charset="0"/>
              </a:rPr>
              <a:t>paradox( paradox )</a:t>
            </a:r>
            <a:r>
              <a:rPr lang="en-US" altLang="en-US" dirty="0" smtClean="0">
                <a:latin typeface="Arial" charset="0"/>
                <a:cs typeface="Arial" charset="0"/>
              </a:rPr>
              <a:t> goes into an infinite loop</a:t>
            </a:r>
          </a:p>
          <a:p>
            <a:pPr lvl="2"/>
            <a:r>
              <a:rPr lang="en-US" altLang="en-US" dirty="0">
                <a:latin typeface="Arial" charset="0"/>
                <a:cs typeface="Arial" charset="0"/>
              </a:rPr>
              <a:t>If it returns </a:t>
            </a:r>
            <a:r>
              <a:rPr lang="en-US" altLang="en-US" dirty="0" smtClean="0">
                <a:latin typeface="Arial" charset="0"/>
                <a:cs typeface="Arial" charset="0"/>
              </a:rPr>
              <a:t>halts, </a:t>
            </a:r>
            <a:r>
              <a:rPr lang="en-US" altLang="en-US" dirty="0">
                <a:latin typeface="Consolas" panose="020B0609020204030204" pitchFamily="49" charset="0"/>
                <a:cs typeface="Consolas" panose="020B0609020204030204" pitchFamily="49" charset="0"/>
              </a:rPr>
              <a:t>paradox( paradox )</a:t>
            </a:r>
            <a:r>
              <a:rPr lang="en-US" altLang="en-US" dirty="0">
                <a:latin typeface="Arial" charset="0"/>
                <a:cs typeface="Arial" charset="0"/>
              </a:rPr>
              <a:t> </a:t>
            </a:r>
            <a:r>
              <a:rPr lang="en-US" altLang="en-US" dirty="0" smtClean="0">
                <a:latin typeface="Arial" charset="0"/>
                <a:cs typeface="Arial" charset="0"/>
              </a:rPr>
              <a:t>halts</a:t>
            </a:r>
            <a:r>
              <a:rPr lang="en-US" altLang="en-US" dirty="0" smtClean="0">
                <a:latin typeface="Consolas" panose="020B0609020204030204" pitchFamily="49" charset="0"/>
                <a:cs typeface="Consolas" panose="020B0609020204030204" pitchFamily="49" charset="0"/>
              </a:rPr>
              <a:t> </a:t>
            </a:r>
            <a:endParaRPr lang="en-US" altLang="en-US" dirty="0" smtClean="0">
              <a:latin typeface="Arial" charset="0"/>
              <a:cs typeface="Arial" charset="0"/>
            </a:endParaRPr>
          </a:p>
          <a:p>
            <a:pPr lvl="1"/>
            <a:r>
              <a:rPr lang="en-US" altLang="en-US" dirty="0" smtClean="0">
                <a:latin typeface="Arial" charset="0"/>
                <a:cs typeface="Arial" charset="0"/>
              </a:rPr>
              <a:t>We use </a:t>
            </a:r>
            <a:r>
              <a:rPr lang="en-US" altLang="en-US" i="1" dirty="0" err="1" smtClean="0">
                <a:latin typeface="Arial" charset="0"/>
                <a:cs typeface="Arial" charset="0"/>
              </a:rPr>
              <a:t>reductio</a:t>
            </a:r>
            <a:r>
              <a:rPr lang="en-US" altLang="en-US" i="1" dirty="0" smtClean="0">
                <a:latin typeface="Arial" charset="0"/>
                <a:cs typeface="Arial" charset="0"/>
              </a:rPr>
              <a:t> ad absurdum</a:t>
            </a:r>
            <a:r>
              <a:rPr lang="en-US" altLang="en-US" dirty="0" smtClean="0">
                <a:latin typeface="Arial" charset="0"/>
                <a:cs typeface="Arial" charset="0"/>
              </a:rPr>
              <a:t>:</a:t>
            </a:r>
          </a:p>
          <a:p>
            <a:pPr lvl="1"/>
            <a:endParaRPr lang="en-US" altLang="en-US" dirty="0">
              <a:latin typeface="Arial" charset="0"/>
              <a:cs typeface="Arial" charset="0"/>
            </a:endParaRPr>
          </a:p>
          <a:p>
            <a:pPr lvl="1"/>
            <a:endParaRPr lang="en-US" altLang="en-US" dirty="0" smtClean="0">
              <a:latin typeface="Arial" charset="0"/>
              <a:cs typeface="Arial" charset="0"/>
            </a:endParaRPr>
          </a:p>
          <a:p>
            <a:pPr lvl="1"/>
            <a:r>
              <a:rPr lang="en-US" altLang="en-US" dirty="0" smtClean="0">
                <a:latin typeface="Arial" charset="0"/>
                <a:cs typeface="Arial" charset="0"/>
              </a:rPr>
              <a:t>Therefore, a function like </a:t>
            </a:r>
            <a:r>
              <a:rPr lang="en-US" altLang="en-US" dirty="0" err="1">
                <a:latin typeface="Consolas" panose="020B0609020204030204" pitchFamily="49" charset="0"/>
                <a:cs typeface="Consolas" panose="020B0609020204030204" pitchFamily="49" charset="0"/>
              </a:rPr>
              <a:t>does_halt</a:t>
            </a:r>
            <a:r>
              <a:rPr lang="en-US" altLang="en-US" dirty="0" smtClean="0">
                <a:latin typeface="Arial" charset="0"/>
                <a:cs typeface="Arial" charset="0"/>
              </a:rPr>
              <a:t> cannot exist</a:t>
            </a:r>
          </a:p>
          <a:p>
            <a:pPr lvl="1"/>
            <a:r>
              <a:rPr lang="en-US" altLang="en-US" dirty="0" smtClean="0">
                <a:latin typeface="Arial" charset="0"/>
                <a:cs typeface="Arial" charset="0"/>
              </a:rPr>
              <a:t>Therefore</a:t>
            </a:r>
            <a:r>
              <a:rPr lang="en-US" altLang="en-US" dirty="0" smtClean="0">
                <a:latin typeface="Arial" charset="0"/>
                <a:cs typeface="Arial" charset="0"/>
              </a:rPr>
              <a:t>, it is not possible to find a computational answer to the halting problem</a:t>
            </a:r>
          </a:p>
        </p:txBody>
      </p:sp>
      <p:graphicFrame>
        <p:nvGraphicFramePr>
          <p:cNvPr id="2" name="Object 1"/>
          <p:cNvGraphicFramePr>
            <a:graphicFrameLocks noChangeAspect="1"/>
          </p:cNvGraphicFramePr>
          <p:nvPr>
            <p:extLst>
              <p:ext uri="{D42A27DB-BD31-4B8C-83A1-F6EECF244321}">
                <p14:modId xmlns:p14="http://schemas.microsoft.com/office/powerpoint/2010/main" val="529745073"/>
              </p:ext>
            </p:extLst>
          </p:nvPr>
        </p:nvGraphicFramePr>
        <p:xfrm>
          <a:off x="3563888" y="3573016"/>
          <a:ext cx="2370891" cy="514169"/>
        </p:xfrm>
        <a:graphic>
          <a:graphicData uri="http://schemas.openxmlformats.org/presentationml/2006/ole">
            <mc:AlternateContent xmlns:mc="http://schemas.openxmlformats.org/markup-compatibility/2006">
              <mc:Choice xmlns:v="urn:schemas-microsoft-com:vml" Requires="v">
                <p:oleObj spid="_x0000_s1028" name="Equation" r:id="rId4" imgW="1054080" imgH="228600" progId="Equation.DSMT4">
                  <p:embed/>
                </p:oleObj>
              </mc:Choice>
              <mc:Fallback>
                <p:oleObj name="Equation" r:id="rId4" imgW="1054080" imgH="228600" progId="Equation.DSMT4">
                  <p:embed/>
                  <p:pic>
                    <p:nvPicPr>
                      <p:cNvPr id="0" name=""/>
                      <p:cNvPicPr/>
                      <p:nvPr/>
                    </p:nvPicPr>
                    <p:blipFill>
                      <a:blip r:embed="rId5"/>
                      <a:stretch>
                        <a:fillRect/>
                      </a:stretch>
                    </p:blipFill>
                    <p:spPr>
                      <a:xfrm>
                        <a:off x="3563888" y="3573016"/>
                        <a:ext cx="2370891" cy="514169"/>
                      </a:xfrm>
                      <a:prstGeom prst="rect">
                        <a:avLst/>
                      </a:prstGeom>
                    </p:spPr>
                  </p:pic>
                </p:oleObj>
              </mc:Fallback>
            </mc:AlternateContent>
          </a:graphicData>
        </a:graphic>
      </p:graphicFrame>
    </p:spTree>
    <p:extLst>
      <p:ext uri="{BB962C8B-B14F-4D97-AF65-F5344CB8AC3E}">
        <p14:creationId xmlns:p14="http://schemas.microsoft.com/office/powerpoint/2010/main" val="3524061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891">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7891">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789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2"/>
          <p:cNvSpPr>
            <a:spLocks noGrp="1" noChangeArrowheads="1"/>
          </p:cNvSpPr>
          <p:nvPr>
            <p:ph type="title"/>
          </p:nvPr>
        </p:nvSpPr>
        <p:spPr/>
        <p:txBody>
          <a:bodyPr/>
          <a:lstStyle/>
          <a:p>
            <a:r>
              <a:rPr lang="en-US" altLang="en-US" dirty="0" smtClean="0">
                <a:latin typeface="Arial" charset="0"/>
                <a:cs typeface="Arial" charset="0"/>
              </a:rPr>
              <a:t>Summary</a:t>
            </a:r>
          </a:p>
        </p:txBody>
      </p:sp>
      <p:sp>
        <p:nvSpPr>
          <p:cNvPr id="9220"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Regarding decidability</a:t>
            </a:r>
          </a:p>
          <a:p>
            <a:pPr lvl="1"/>
            <a:r>
              <a:rPr lang="en-US" altLang="en-US" dirty="0" smtClean="0">
                <a:latin typeface="Arial" charset="0"/>
                <a:cs typeface="Arial" charset="0"/>
              </a:rPr>
              <a:t>Not everything is decidable</a:t>
            </a:r>
          </a:p>
          <a:p>
            <a:pPr lvl="1"/>
            <a:r>
              <a:rPr lang="en-US" altLang="en-US" dirty="0" smtClean="0">
                <a:latin typeface="Arial" charset="0"/>
                <a:cs typeface="Arial" charset="0"/>
              </a:rPr>
              <a:t>Some problems cannot be solved with algorithms</a:t>
            </a:r>
          </a:p>
          <a:p>
            <a:pPr lvl="1"/>
            <a:r>
              <a:rPr lang="en-US" altLang="en-US" dirty="0" smtClean="0">
                <a:latin typeface="Arial" charset="0"/>
                <a:cs typeface="Arial" charset="0"/>
              </a:rPr>
              <a:t>It may be possible to guarantee that problems are solvable if we restrict the possible range of inputs</a:t>
            </a:r>
          </a:p>
        </p:txBody>
      </p:sp>
    </p:spTree>
    <p:extLst>
      <p:ext uri="{BB962C8B-B14F-4D97-AF65-F5344CB8AC3E}">
        <p14:creationId xmlns:p14="http://schemas.microsoft.com/office/powerpoint/2010/main" val="18798470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FontTx/>
              <a:buNone/>
              <a:defRPr/>
            </a:pPr>
            <a:r>
              <a:rPr lang="en-US" sz="1400" dirty="0" smtClean="0">
                <a:latin typeface="Arial" charset="0"/>
                <a:cs typeface="Arial" charset="0"/>
              </a:rPr>
              <a:t>	Wikipedia, </a:t>
            </a:r>
            <a:r>
              <a:rPr lang="en-US" sz="1400" dirty="0">
                <a:latin typeface="Arial" charset="0"/>
                <a:cs typeface="Arial" charset="0"/>
              </a:rPr>
              <a:t>http://en.wikipedia.org/wiki/Decidability_(logic)</a:t>
            </a:r>
          </a:p>
          <a:p>
            <a:pPr marL="533400" indent="-533400">
              <a:buNone/>
              <a:defRPr/>
            </a:pPr>
            <a:r>
              <a:rPr lang="en-US" sz="1400" dirty="0">
                <a:latin typeface="Arial" charset="0"/>
                <a:cs typeface="Arial" charset="0"/>
              </a:rPr>
              <a:t>	Wikipedia, http://en.wikipedia.org/wiki/Halting_problem</a:t>
            </a:r>
          </a:p>
          <a:p>
            <a:pPr marL="533400" indent="-533400">
              <a:buFontTx/>
              <a:buNone/>
              <a:defRPr/>
            </a:pPr>
            <a:endParaRPr lang="en-US" sz="1400" dirty="0" smtClean="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ltLang="en-US" smtClean="0">
                <a:latin typeface="Arial" charset="0"/>
                <a:cs typeface="Arial" charset="0"/>
              </a:rPr>
              <a:t>Outline</a:t>
            </a:r>
          </a:p>
        </p:txBody>
      </p:sp>
      <p:sp>
        <p:nvSpPr>
          <p:cNvPr id="5123" name="Rectangle 3"/>
          <p:cNvSpPr>
            <a:spLocks noGrp="1" noChangeArrowheads="1"/>
          </p:cNvSpPr>
          <p:nvPr>
            <p:ph type="body" idx="1"/>
          </p:nvPr>
        </p:nvSpPr>
        <p:spPr/>
        <p:txBody>
          <a:bodyPr/>
          <a:lstStyle/>
          <a:p>
            <a:pPr marL="357188" indent="-357188">
              <a:buNone/>
            </a:pPr>
            <a:r>
              <a:rPr lang="en-US" altLang="en-US" dirty="0" smtClean="0">
                <a:latin typeface="Arial" charset="0"/>
                <a:cs typeface="Arial" charset="0"/>
              </a:rPr>
              <a:t>	What can be computed?</a:t>
            </a:r>
          </a:p>
          <a:p>
            <a:pPr lvl="1"/>
            <a:r>
              <a:rPr lang="en-US" altLang="en-US" dirty="0" smtClean="0">
                <a:latin typeface="Arial" charset="0"/>
                <a:cs typeface="Arial" charset="0"/>
              </a:rPr>
              <a:t>Can we solve all problems?</a:t>
            </a:r>
          </a:p>
          <a:p>
            <a:pPr lvl="1"/>
            <a:r>
              <a:rPr lang="en-US" altLang="en-US" dirty="0" smtClean="0">
                <a:latin typeface="Arial" charset="0"/>
                <a:cs typeface="Arial" charset="0"/>
              </a:rPr>
              <a:t>Are there problems we can’t solve?</a:t>
            </a:r>
          </a:p>
          <a:p>
            <a:pPr lvl="1"/>
            <a:r>
              <a:rPr lang="en-US" altLang="en-US" dirty="0" smtClean="0">
                <a:latin typeface="Arial" charset="0"/>
                <a:cs typeface="Arial" charset="0"/>
              </a:rPr>
              <a:t>We will look at the more famous </a:t>
            </a:r>
            <a:r>
              <a:rPr lang="en-US" altLang="en-US" i="1" dirty="0" smtClean="0">
                <a:latin typeface="Arial" charset="0"/>
                <a:cs typeface="Arial" charset="0"/>
              </a:rPr>
              <a:t>halting problem</a:t>
            </a:r>
            <a:endParaRPr lang="en-US" altLang="en-US" dirty="0">
              <a:latin typeface="Arial" charset="0"/>
              <a:cs typeface="Arial" charset="0"/>
            </a:endParaRPr>
          </a:p>
          <a:p>
            <a:pPr lvl="1"/>
            <a:endParaRPr lang="en-US" altLang="en-US" dirty="0">
              <a:latin typeface="Arial" charset="0"/>
              <a:cs typeface="Arial" charset="0"/>
            </a:endParaRPr>
          </a:p>
          <a:p>
            <a:pPr marL="357188" indent="-357188">
              <a:buNone/>
            </a:pPr>
            <a:r>
              <a:rPr lang="en-US" altLang="en-US" dirty="0" smtClean="0">
                <a:latin typeface="Arial" charset="0"/>
                <a:cs typeface="Arial" charset="0"/>
              </a:rPr>
              <a:t>	</a:t>
            </a:r>
          </a:p>
        </p:txBody>
      </p:sp>
    </p:spTree>
    <p:extLst>
      <p:ext uri="{BB962C8B-B14F-4D97-AF65-F5344CB8AC3E}">
        <p14:creationId xmlns:p14="http://schemas.microsoft.com/office/powerpoint/2010/main" val="40048803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altLang="en-US" smtClean="0">
                <a:latin typeface="Arial" charset="0"/>
                <a:cs typeface="Arial" charset="0"/>
              </a:rPr>
              <a:t>Decidable Problems</a:t>
            </a:r>
          </a:p>
        </p:txBody>
      </p:sp>
      <p:sp>
        <p:nvSpPr>
          <p:cNvPr id="2969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We have now defined the class of all computable algorithms</a:t>
            </a:r>
          </a:p>
          <a:p>
            <a:pPr lvl="1"/>
            <a:r>
              <a:rPr lang="en-US" altLang="en-US" smtClean="0">
                <a:latin typeface="Arial" charset="0"/>
                <a:cs typeface="Arial" charset="0"/>
              </a:rPr>
              <a:t>all of which can be programmed in C++ and run on any modern processor</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Are there problems which cannot be solved with algorithms?</a:t>
            </a:r>
          </a:p>
        </p:txBody>
      </p:sp>
    </p:spTree>
    <p:extLst>
      <p:ext uri="{BB962C8B-B14F-4D97-AF65-F5344CB8AC3E}">
        <p14:creationId xmlns:p14="http://schemas.microsoft.com/office/powerpoint/2010/main" val="1700809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altLang="en-US" smtClean="0">
                <a:latin typeface="Arial" charset="0"/>
                <a:cs typeface="Arial" charset="0"/>
              </a:rPr>
              <a:t>Decidable Problems</a:t>
            </a:r>
          </a:p>
        </p:txBody>
      </p:sp>
      <p:sp>
        <p:nvSpPr>
          <p:cNvPr id="3072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To begin, we will define a </a:t>
            </a:r>
            <a:r>
              <a:rPr lang="en-US" altLang="en-US" i="1" smtClean="0">
                <a:latin typeface="Arial" charset="0"/>
                <a:cs typeface="Arial" charset="0"/>
              </a:rPr>
              <a:t>decision problem</a:t>
            </a:r>
            <a:r>
              <a:rPr lang="en-US" altLang="en-US" smtClean="0">
                <a:latin typeface="Arial" charset="0"/>
                <a:cs typeface="Arial" charset="0"/>
              </a:rPr>
              <a:t> to be a question with a yes-or-no answer</a:t>
            </a:r>
          </a:p>
          <a:p>
            <a:pPr lvl="1"/>
            <a:r>
              <a:rPr lang="en-US" altLang="en-US" smtClean="0">
                <a:latin typeface="Arial" charset="0"/>
                <a:cs typeface="Arial" charset="0"/>
              </a:rPr>
              <a:t>Turing’s 1937 paper referred to </a:t>
            </a:r>
            <a:r>
              <a:rPr lang="en-US" altLang="en-US" i="1" smtClean="0">
                <a:latin typeface="Arial" charset="0"/>
                <a:cs typeface="Arial" charset="0"/>
              </a:rPr>
              <a:t>Entscheidungsproblem</a:t>
            </a:r>
            <a:r>
              <a:rPr lang="en-US" altLang="en-US" smtClean="0">
                <a:latin typeface="Arial" charset="0"/>
                <a:cs typeface="Arial" charset="0"/>
              </a:rPr>
              <a:t>, or </a:t>
            </a:r>
            <a:r>
              <a:rPr lang="en-US" altLang="en-US" i="1" smtClean="0">
                <a:latin typeface="Arial" charset="0"/>
                <a:cs typeface="Arial" charset="0"/>
              </a:rPr>
              <a:t>decision problems</a:t>
            </a:r>
          </a:p>
          <a:p>
            <a:pPr lvl="1"/>
            <a:r>
              <a:rPr lang="en-US" altLang="en-US" smtClean="0">
                <a:latin typeface="Arial" charset="0"/>
                <a:cs typeface="Arial" charset="0"/>
              </a:rPr>
              <a:t>Specifically, he showed that there exist decision problems which cannot be computed</a:t>
            </a:r>
          </a:p>
          <a:p>
            <a:pPr lvl="1"/>
            <a:r>
              <a:rPr lang="en-US" altLang="en-US" smtClean="0">
                <a:latin typeface="Arial" charset="0"/>
                <a:cs typeface="Arial" charset="0"/>
              </a:rPr>
              <a:t>We will look at the </a:t>
            </a:r>
            <a:r>
              <a:rPr lang="en-US" altLang="en-US" i="1" smtClean="0">
                <a:latin typeface="Arial" charset="0"/>
                <a:cs typeface="Arial" charset="0"/>
              </a:rPr>
              <a:t>halting problem</a:t>
            </a:r>
          </a:p>
        </p:txBody>
      </p:sp>
    </p:spTree>
    <p:extLst>
      <p:ext uri="{BB962C8B-B14F-4D97-AF65-F5344CB8AC3E}">
        <p14:creationId xmlns:p14="http://schemas.microsoft.com/office/powerpoint/2010/main" val="20237627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lang="en-US" altLang="en-US" smtClean="0">
                <a:latin typeface="Arial" charset="0"/>
                <a:cs typeface="Arial" charset="0"/>
              </a:rPr>
              <a:t>Undecidable Problems</a:t>
            </a:r>
          </a:p>
        </p:txBody>
      </p:sp>
      <p:sp>
        <p:nvSpPr>
          <p:cNvPr id="3174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The halting problem:</a:t>
            </a:r>
          </a:p>
          <a:p>
            <a:pPr lvl="1"/>
            <a:r>
              <a:rPr lang="en-US" altLang="en-US" dirty="0" smtClean="0">
                <a:latin typeface="Arial" charset="0"/>
                <a:cs typeface="Arial" charset="0"/>
              </a:rPr>
              <a:t>Given a function </a:t>
            </a:r>
            <a:r>
              <a:rPr lang="en-US" altLang="en-US" dirty="0" smtClean="0">
                <a:latin typeface="Consolas" pitchFamily="49" charset="0"/>
                <a:cs typeface="Consolas" pitchFamily="49" charset="0"/>
              </a:rPr>
              <a:t>f</a:t>
            </a:r>
            <a:r>
              <a:rPr lang="en-US" altLang="en-US" dirty="0" smtClean="0">
                <a:latin typeface="Arial" charset="0"/>
                <a:cs typeface="Arial" charset="0"/>
              </a:rPr>
              <a:t>, is it possible to write a Boolean-valued function</a:t>
            </a:r>
          </a:p>
          <a:p>
            <a:pPr lvl="2">
              <a:buFontTx/>
              <a:buNone/>
            </a:pPr>
            <a:endParaRPr lang="en-US" altLang="en-US" sz="800" b="1" dirty="0" smtClean="0">
              <a:latin typeface="Courier New" pitchFamily="49" charset="0"/>
              <a:cs typeface="Arial" charset="0"/>
            </a:endParaRPr>
          </a:p>
          <a:p>
            <a:pPr lvl="2">
              <a:buFontTx/>
              <a:buNone/>
            </a:pPr>
            <a:r>
              <a:rPr lang="en-US" altLang="en-US" b="1" dirty="0" smtClean="0">
                <a:latin typeface="Courier New" pitchFamily="49" charset="0"/>
                <a:cs typeface="Arial" charset="0"/>
              </a:rPr>
              <a:t>		</a:t>
            </a:r>
            <a:r>
              <a:rPr lang="en-US" altLang="en-US" dirty="0" err="1" smtClean="0">
                <a:latin typeface="Consolas" panose="020B0609020204030204" pitchFamily="49" charset="0"/>
                <a:cs typeface="Consolas" panose="020B0609020204030204" pitchFamily="49" charset="0"/>
              </a:rPr>
              <a:t>bool</a:t>
            </a:r>
            <a:r>
              <a:rPr lang="en-US" altLang="en-US" dirty="0" smtClean="0">
                <a:latin typeface="Consolas" panose="020B0609020204030204" pitchFamily="49" charset="0"/>
                <a:cs typeface="Consolas" panose="020B0609020204030204" pitchFamily="49" charset="0"/>
              </a:rPr>
              <a:t> </a:t>
            </a:r>
            <a:r>
              <a:rPr lang="en-US" altLang="en-US" dirty="0" err="1" smtClean="0">
                <a:latin typeface="Consolas" panose="020B0609020204030204" pitchFamily="49" charset="0"/>
                <a:cs typeface="Consolas" panose="020B0609020204030204" pitchFamily="49" charset="0"/>
              </a:rPr>
              <a:t>does_halt</a:t>
            </a:r>
            <a:r>
              <a:rPr lang="en-US" altLang="en-US" dirty="0" smtClean="0">
                <a:latin typeface="Consolas" panose="020B0609020204030204" pitchFamily="49" charset="0"/>
                <a:cs typeface="Consolas" panose="020B0609020204030204" pitchFamily="49" charset="0"/>
              </a:rPr>
              <a:t>( </a:t>
            </a:r>
            <a:r>
              <a:rPr lang="en-US" altLang="en-US" dirty="0" smtClean="0">
                <a:latin typeface="Consolas" panose="020B0609020204030204" pitchFamily="49" charset="0"/>
                <a:cs typeface="Consolas" panose="020B0609020204030204" pitchFamily="49" charset="0"/>
              </a:rPr>
              <a:t>f, x );</a:t>
            </a:r>
          </a:p>
          <a:p>
            <a:pPr lvl="2">
              <a:buFontTx/>
              <a:buNone/>
            </a:pPr>
            <a:endParaRPr lang="en-US" altLang="en-US" sz="800" dirty="0" smtClean="0">
              <a:latin typeface="Consolas" panose="020B0609020204030204" pitchFamily="49" charset="0"/>
              <a:cs typeface="Consolas" panose="020B0609020204030204" pitchFamily="49" charset="0"/>
            </a:endParaRPr>
          </a:p>
          <a:p>
            <a:pPr lvl="1">
              <a:buFontTx/>
              <a:buNone/>
            </a:pPr>
            <a:r>
              <a:rPr lang="en-US" altLang="en-US" dirty="0" smtClean="0">
                <a:latin typeface="Arial" charset="0"/>
                <a:cs typeface="Arial" charset="0"/>
              </a:rPr>
              <a:t>	which returns true if </a:t>
            </a:r>
            <a:r>
              <a:rPr lang="en-US" altLang="en-US" dirty="0" smtClean="0">
                <a:latin typeface="Consolas" pitchFamily="49" charset="0"/>
                <a:cs typeface="Consolas" pitchFamily="49" charset="0"/>
              </a:rPr>
              <a:t>f(x)</a:t>
            </a:r>
            <a:r>
              <a:rPr lang="en-US" altLang="en-US" dirty="0" smtClean="0">
                <a:latin typeface="Arial" charset="0"/>
                <a:cs typeface="Arial" charset="0"/>
              </a:rPr>
              <a:t> does not go into an infinite loop?</a:t>
            </a:r>
          </a:p>
          <a:p>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It sounds plausible...</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Even Microsoft has a research group looking into this problem:</a:t>
            </a:r>
          </a:p>
          <a:p>
            <a:pPr lvl="1">
              <a:buFontTx/>
              <a:buNone/>
            </a:pPr>
            <a:r>
              <a:rPr lang="en-US" altLang="en-US" dirty="0" smtClean="0">
                <a:latin typeface="Arial" charset="0"/>
                <a:cs typeface="Arial" charset="0"/>
              </a:rPr>
              <a:t> http://research.microsoft.com/TERMINATOR/</a:t>
            </a:r>
          </a:p>
        </p:txBody>
      </p:sp>
    </p:spTree>
    <p:extLst>
      <p:ext uri="{BB962C8B-B14F-4D97-AF65-F5344CB8AC3E}">
        <p14:creationId xmlns:p14="http://schemas.microsoft.com/office/powerpoint/2010/main" val="17711493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altLang="en-US" smtClean="0">
                <a:latin typeface="Arial" charset="0"/>
                <a:cs typeface="Arial" charset="0"/>
              </a:rPr>
              <a:t>Undecidable Problems</a:t>
            </a:r>
          </a:p>
        </p:txBody>
      </p:sp>
      <p:sp>
        <p:nvSpPr>
          <p:cNvPr id="3277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We will show that it is impossible to write such a function</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We will assume such a function exists and then show that this leads to a logical contradiction</a:t>
            </a:r>
          </a:p>
          <a:p>
            <a:pPr lvl="1"/>
            <a:r>
              <a:rPr lang="en-US" altLang="en-US" dirty="0" smtClean="0">
                <a:latin typeface="Arial" charset="0"/>
                <a:cs typeface="Arial" charset="0"/>
              </a:rPr>
              <a:t>We will use Maple because, in Maple, procedures are first-class </a:t>
            </a:r>
            <a:r>
              <a:rPr lang="en-US" altLang="en-US" dirty="0" smtClean="0">
                <a:latin typeface="Arial" charset="0"/>
                <a:cs typeface="Arial" charset="0"/>
              </a:rPr>
              <a:t>objects</a:t>
            </a:r>
          </a:p>
        </p:txBody>
      </p:sp>
    </p:spTree>
    <p:extLst>
      <p:ext uri="{BB962C8B-B14F-4D97-AF65-F5344CB8AC3E}">
        <p14:creationId xmlns:p14="http://schemas.microsoft.com/office/powerpoint/2010/main" val="18472529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r>
              <a:rPr lang="en-US" altLang="en-US" smtClean="0">
                <a:latin typeface="Arial" charset="0"/>
                <a:cs typeface="Arial" charset="0"/>
              </a:rPr>
              <a:t>Undecidable Problems</a:t>
            </a:r>
          </a:p>
        </p:txBody>
      </p:sp>
      <p:sp>
        <p:nvSpPr>
          <p:cNvPr id="33795" name="Rectangle 3"/>
          <p:cNvSpPr>
            <a:spLocks noGrp="1" noChangeArrowheads="1"/>
          </p:cNvSpPr>
          <p:nvPr>
            <p:ph type="body" idx="1"/>
          </p:nvPr>
        </p:nvSpPr>
        <p:spPr/>
        <p:txBody>
          <a:bodyPr/>
          <a:lstStyle/>
          <a:p>
            <a:pPr>
              <a:buNone/>
              <a:tabLst>
                <a:tab pos="5556250" algn="l"/>
              </a:tabLst>
            </a:pPr>
            <a:r>
              <a:rPr lang="en-US" altLang="en-US" dirty="0" smtClean="0">
                <a:latin typeface="Arial" charset="0"/>
                <a:cs typeface="Arial" charset="0"/>
              </a:rPr>
              <a:t>	Suppose that </a:t>
            </a:r>
            <a:r>
              <a:rPr lang="en-US" altLang="en-US" dirty="0" err="1" smtClean="0">
                <a:solidFill>
                  <a:srgbClr val="FF0000"/>
                </a:solidFill>
                <a:latin typeface="Consolas" pitchFamily="49" charset="0"/>
                <a:cs typeface="Consolas" pitchFamily="49" charset="0"/>
              </a:rPr>
              <a:t>does_halt</a:t>
            </a:r>
            <a:r>
              <a:rPr lang="en-US" altLang="en-US" dirty="0" smtClean="0">
                <a:latin typeface="Arial" charset="0"/>
                <a:cs typeface="Arial" charset="0"/>
              </a:rPr>
              <a:t> </a:t>
            </a:r>
            <a:r>
              <a:rPr lang="en-US" altLang="en-US" dirty="0" smtClean="0">
                <a:latin typeface="Arial" charset="0"/>
                <a:cs typeface="Arial" charset="0"/>
              </a:rPr>
              <a:t>exists, in which case, we may define a second </a:t>
            </a:r>
            <a:r>
              <a:rPr lang="en-US" altLang="en-US" dirty="0" smtClean="0">
                <a:latin typeface="Arial" charset="0"/>
                <a:cs typeface="Arial" charset="0"/>
              </a:rPr>
              <a:t>function that calls </a:t>
            </a:r>
            <a:r>
              <a:rPr lang="en-US" altLang="en-US" dirty="0" err="1">
                <a:solidFill>
                  <a:srgbClr val="FF0000"/>
                </a:solidFill>
                <a:latin typeface="Consolas" pitchFamily="49" charset="0"/>
                <a:cs typeface="Consolas" pitchFamily="49" charset="0"/>
              </a:rPr>
              <a:t>does_halt</a:t>
            </a:r>
            <a:r>
              <a:rPr lang="en-US" altLang="en-US" dirty="0" smtClean="0">
                <a:latin typeface="Arial" charset="0"/>
                <a:cs typeface="Arial" charset="0"/>
              </a:rPr>
              <a:t>:</a:t>
            </a:r>
            <a:endParaRPr lang="en-US" altLang="en-US" dirty="0" smtClean="0">
              <a:latin typeface="Arial" charset="0"/>
              <a:cs typeface="Arial" charset="0"/>
            </a:endParaRPr>
          </a:p>
          <a:p>
            <a:pPr>
              <a:buFontTx/>
              <a:buNone/>
              <a:tabLst>
                <a:tab pos="5556250" algn="l"/>
              </a:tabLst>
            </a:pPr>
            <a:endParaRPr lang="en-US" altLang="en-US" sz="1050" b="1" dirty="0" smtClean="0">
              <a:latin typeface="Courier New" pitchFamily="49" charset="0"/>
              <a:cs typeface="Arial" charset="0"/>
            </a:endParaRPr>
          </a:p>
          <a:p>
            <a:pPr lvl="2">
              <a:buFontTx/>
              <a:buNone/>
              <a:tabLst>
                <a:tab pos="5556250" algn="l"/>
              </a:tabLst>
            </a:pPr>
            <a:r>
              <a:rPr lang="en-US" altLang="en-US" sz="1800" dirty="0" smtClean="0">
                <a:latin typeface="Consolas" pitchFamily="49" charset="0"/>
                <a:cs typeface="Consolas" pitchFamily="49" charset="0"/>
              </a:rPr>
              <a:t>paradox </a:t>
            </a:r>
            <a:r>
              <a:rPr lang="en-US" altLang="en-US" sz="1800" dirty="0" smtClean="0">
                <a:latin typeface="Consolas" pitchFamily="49" charset="0"/>
                <a:cs typeface="Consolas" pitchFamily="49" charset="0"/>
              </a:rPr>
              <a:t>:= </a:t>
            </a:r>
            <a:r>
              <a:rPr lang="en-US" altLang="en-US" sz="1800" dirty="0" err="1" smtClean="0">
                <a:latin typeface="Consolas" pitchFamily="49" charset="0"/>
                <a:cs typeface="Consolas" pitchFamily="49" charset="0"/>
              </a:rPr>
              <a:t>proc</a:t>
            </a:r>
            <a:r>
              <a:rPr lang="en-US" altLang="en-US" sz="1800" dirty="0" smtClean="0">
                <a:latin typeface="Consolas" pitchFamily="49" charset="0"/>
                <a:cs typeface="Consolas" pitchFamily="49" charset="0"/>
              </a:rPr>
              <a:t>( f )</a:t>
            </a:r>
          </a:p>
          <a:p>
            <a:pPr lvl="2">
              <a:buFontTx/>
              <a:buNone/>
              <a:tabLst>
                <a:tab pos="5556250" algn="l"/>
              </a:tabLst>
            </a:pPr>
            <a:r>
              <a:rPr lang="en-US" altLang="en-US" sz="1800" dirty="0" smtClean="0">
                <a:latin typeface="Consolas" pitchFamily="49" charset="0"/>
                <a:cs typeface="Consolas" pitchFamily="49" charset="0"/>
              </a:rPr>
              <a:t>    if </a:t>
            </a:r>
            <a:r>
              <a:rPr lang="en-US" altLang="en-US" sz="1800" dirty="0" err="1" smtClean="0">
                <a:solidFill>
                  <a:srgbClr val="FF0000"/>
                </a:solidFill>
                <a:latin typeface="Consolas" pitchFamily="49" charset="0"/>
                <a:cs typeface="Consolas" pitchFamily="49" charset="0"/>
              </a:rPr>
              <a:t>does_halt</a:t>
            </a:r>
            <a:r>
              <a:rPr lang="en-US" altLang="en-US" sz="1800" dirty="0" smtClean="0">
                <a:latin typeface="Consolas" pitchFamily="49" charset="0"/>
                <a:cs typeface="Consolas" pitchFamily="49" charset="0"/>
              </a:rPr>
              <a:t>( </a:t>
            </a:r>
            <a:r>
              <a:rPr lang="en-US" altLang="en-US" sz="1800" dirty="0" smtClean="0">
                <a:solidFill>
                  <a:srgbClr val="660066"/>
                </a:solidFill>
                <a:latin typeface="Consolas" pitchFamily="49" charset="0"/>
                <a:cs typeface="Consolas" pitchFamily="49" charset="0"/>
              </a:rPr>
              <a:t>f</a:t>
            </a:r>
            <a:r>
              <a:rPr lang="en-US" altLang="en-US" sz="1800" dirty="0" smtClean="0">
                <a:latin typeface="Consolas" pitchFamily="49" charset="0"/>
                <a:cs typeface="Consolas" pitchFamily="49" charset="0"/>
              </a:rPr>
              <a:t>, </a:t>
            </a:r>
            <a:r>
              <a:rPr lang="en-US" altLang="en-US" sz="1800" dirty="0" smtClean="0">
                <a:solidFill>
                  <a:srgbClr val="660066"/>
                </a:solidFill>
                <a:latin typeface="Consolas" pitchFamily="49" charset="0"/>
                <a:cs typeface="Consolas" pitchFamily="49" charset="0"/>
              </a:rPr>
              <a:t>f</a:t>
            </a:r>
            <a:r>
              <a:rPr lang="en-US" altLang="en-US" sz="1800" dirty="0" smtClean="0">
                <a:latin typeface="Consolas" pitchFamily="49" charset="0"/>
                <a:cs typeface="Consolas" pitchFamily="49" charset="0"/>
              </a:rPr>
              <a:t> ) then</a:t>
            </a:r>
          </a:p>
          <a:p>
            <a:pPr lvl="2">
              <a:buFontTx/>
              <a:buNone/>
              <a:tabLst>
                <a:tab pos="5556250" algn="l"/>
              </a:tabLst>
            </a:pPr>
            <a:r>
              <a:rPr lang="en-US" altLang="en-US" sz="1800" dirty="0">
                <a:latin typeface="Consolas" pitchFamily="49" charset="0"/>
                <a:cs typeface="Consolas" pitchFamily="49" charset="0"/>
              </a:rPr>
              <a:t>        </a:t>
            </a:r>
            <a:r>
              <a:rPr lang="en-US" altLang="en-US" sz="1800" dirty="0">
                <a:solidFill>
                  <a:srgbClr val="0070C0"/>
                </a:solidFill>
                <a:latin typeface="Consolas" pitchFamily="49" charset="0"/>
                <a:cs typeface="Consolas" pitchFamily="49" charset="0"/>
              </a:rPr>
              <a:t># </a:t>
            </a:r>
            <a:r>
              <a:rPr lang="en-US" altLang="en-US" sz="1800" dirty="0" smtClean="0">
                <a:solidFill>
                  <a:srgbClr val="0070C0"/>
                </a:solidFill>
                <a:latin typeface="Consolas" pitchFamily="49" charset="0"/>
                <a:cs typeface="Consolas" pitchFamily="49" charset="0"/>
              </a:rPr>
              <a:t>If f(f</a:t>
            </a:r>
            <a:r>
              <a:rPr lang="en-US" altLang="en-US" sz="1800" dirty="0">
                <a:solidFill>
                  <a:srgbClr val="0070C0"/>
                </a:solidFill>
                <a:latin typeface="Consolas" pitchFamily="49" charset="0"/>
                <a:cs typeface="Consolas" pitchFamily="49" charset="0"/>
              </a:rPr>
              <a:t>) </a:t>
            </a:r>
            <a:r>
              <a:rPr lang="en-US" altLang="en-US" sz="1800" dirty="0" smtClean="0">
                <a:solidFill>
                  <a:srgbClr val="0070C0"/>
                </a:solidFill>
                <a:latin typeface="Consolas" pitchFamily="49" charset="0"/>
                <a:cs typeface="Consolas" pitchFamily="49" charset="0"/>
              </a:rPr>
              <a:t>is said to finish execution,</a:t>
            </a:r>
          </a:p>
          <a:p>
            <a:pPr lvl="2">
              <a:buFontTx/>
              <a:buNone/>
              <a:tabLst>
                <a:tab pos="5556250" algn="l"/>
              </a:tabLst>
            </a:pPr>
            <a:r>
              <a:rPr lang="en-US" altLang="en-US" sz="1800" dirty="0">
                <a:solidFill>
                  <a:srgbClr val="0070C0"/>
                </a:solidFill>
                <a:latin typeface="Consolas" pitchFamily="49" charset="0"/>
                <a:cs typeface="Consolas" pitchFamily="49" charset="0"/>
              </a:rPr>
              <a:t> </a:t>
            </a:r>
            <a:r>
              <a:rPr lang="en-US" altLang="en-US" sz="1800" dirty="0" smtClean="0">
                <a:solidFill>
                  <a:srgbClr val="0070C0"/>
                </a:solidFill>
                <a:latin typeface="Consolas" pitchFamily="49" charset="0"/>
                <a:cs typeface="Consolas" pitchFamily="49" charset="0"/>
              </a:rPr>
              <a:t>       #   paradox goes into an infinite loop</a:t>
            </a:r>
            <a:endParaRPr lang="en-US" altLang="en-US" sz="1800" dirty="0">
              <a:solidFill>
                <a:srgbClr val="0070C0"/>
              </a:solidFill>
              <a:latin typeface="Consolas" pitchFamily="49" charset="0"/>
              <a:cs typeface="Consolas" pitchFamily="49" charset="0"/>
            </a:endParaRPr>
          </a:p>
          <a:p>
            <a:pPr lvl="2">
              <a:buFontTx/>
              <a:buNone/>
              <a:tabLst>
                <a:tab pos="5556250" algn="l"/>
              </a:tabLst>
            </a:pPr>
            <a:r>
              <a:rPr lang="en-US" altLang="en-US" sz="1800" dirty="0">
                <a:latin typeface="Consolas" pitchFamily="49" charset="0"/>
                <a:cs typeface="Consolas" pitchFamily="49" charset="0"/>
              </a:rPr>
              <a:t>        from 1 to infinity </a:t>
            </a:r>
            <a:r>
              <a:rPr lang="en-US" altLang="en-US" sz="1800" dirty="0" smtClean="0">
                <a:latin typeface="Consolas" pitchFamily="49" charset="0"/>
                <a:cs typeface="Consolas" pitchFamily="49" charset="0"/>
              </a:rPr>
              <a:t>do end do</a:t>
            </a:r>
            <a:endParaRPr lang="en-US" altLang="en-US" sz="1800" dirty="0">
              <a:solidFill>
                <a:srgbClr val="0070C0"/>
              </a:solidFill>
              <a:latin typeface="Consolas" pitchFamily="49" charset="0"/>
              <a:cs typeface="Consolas" pitchFamily="49" charset="0"/>
            </a:endParaRPr>
          </a:p>
          <a:p>
            <a:pPr lvl="2">
              <a:buFontTx/>
              <a:buNone/>
              <a:tabLst>
                <a:tab pos="5556250" algn="l"/>
              </a:tabLst>
            </a:pPr>
            <a:r>
              <a:rPr lang="en-US" altLang="en-US" sz="1800" dirty="0" smtClean="0">
                <a:latin typeface="Consolas" pitchFamily="49" charset="0"/>
                <a:cs typeface="Consolas" pitchFamily="49" charset="0"/>
              </a:rPr>
              <a:t>    else</a:t>
            </a:r>
          </a:p>
          <a:p>
            <a:pPr lvl="2">
              <a:buFontTx/>
              <a:buNone/>
              <a:tabLst>
                <a:tab pos="5556250" algn="l"/>
              </a:tabLst>
            </a:pPr>
            <a:r>
              <a:rPr lang="en-US" altLang="en-US" sz="1800" dirty="0">
                <a:latin typeface="Consolas" pitchFamily="49" charset="0"/>
                <a:cs typeface="Consolas" pitchFamily="49" charset="0"/>
              </a:rPr>
              <a:t>        </a:t>
            </a:r>
            <a:r>
              <a:rPr lang="en-US" altLang="en-US" sz="1800" dirty="0">
                <a:solidFill>
                  <a:srgbClr val="0070C0"/>
                </a:solidFill>
                <a:latin typeface="Consolas" pitchFamily="49" charset="0"/>
                <a:cs typeface="Consolas" pitchFamily="49" charset="0"/>
              </a:rPr>
              <a:t># </a:t>
            </a:r>
            <a:r>
              <a:rPr lang="en-US" altLang="en-US" sz="1800" dirty="0" smtClean="0">
                <a:solidFill>
                  <a:srgbClr val="0070C0"/>
                </a:solidFill>
                <a:latin typeface="Consolas" pitchFamily="49" charset="0"/>
                <a:cs typeface="Consolas" pitchFamily="49" charset="0"/>
              </a:rPr>
              <a:t>If f(f</a:t>
            </a:r>
            <a:r>
              <a:rPr lang="en-US" altLang="en-US" sz="1800" dirty="0">
                <a:solidFill>
                  <a:srgbClr val="0070C0"/>
                </a:solidFill>
                <a:latin typeface="Consolas" pitchFamily="49" charset="0"/>
                <a:cs typeface="Consolas" pitchFamily="49" charset="0"/>
              </a:rPr>
              <a:t>) </a:t>
            </a:r>
            <a:r>
              <a:rPr lang="en-US" altLang="en-US" sz="1800" dirty="0" smtClean="0">
                <a:solidFill>
                  <a:srgbClr val="0070C0"/>
                </a:solidFill>
                <a:latin typeface="Consolas" pitchFamily="49" charset="0"/>
                <a:cs typeface="Consolas" pitchFamily="49" charset="0"/>
              </a:rPr>
              <a:t>is said to go into </a:t>
            </a:r>
            <a:r>
              <a:rPr lang="en-US" altLang="en-US" sz="1800" dirty="0">
                <a:solidFill>
                  <a:srgbClr val="0070C0"/>
                </a:solidFill>
                <a:latin typeface="Consolas" pitchFamily="49" charset="0"/>
                <a:cs typeface="Consolas" pitchFamily="49" charset="0"/>
              </a:rPr>
              <a:t>an infinite </a:t>
            </a:r>
            <a:r>
              <a:rPr lang="en-US" altLang="en-US" sz="1800" dirty="0" smtClean="0">
                <a:solidFill>
                  <a:srgbClr val="0070C0"/>
                </a:solidFill>
                <a:latin typeface="Consolas" pitchFamily="49" charset="0"/>
                <a:cs typeface="Consolas" pitchFamily="49" charset="0"/>
              </a:rPr>
              <a:t>loop, </a:t>
            </a:r>
          </a:p>
          <a:p>
            <a:pPr lvl="2">
              <a:buFontTx/>
              <a:buNone/>
              <a:tabLst>
                <a:tab pos="5556250" algn="l"/>
              </a:tabLst>
            </a:pPr>
            <a:r>
              <a:rPr lang="en-US" altLang="en-US" sz="1800" dirty="0">
                <a:solidFill>
                  <a:srgbClr val="0070C0"/>
                </a:solidFill>
                <a:latin typeface="Consolas" pitchFamily="49" charset="0"/>
                <a:cs typeface="Consolas" pitchFamily="49" charset="0"/>
              </a:rPr>
              <a:t> </a:t>
            </a:r>
            <a:r>
              <a:rPr lang="en-US" altLang="en-US" sz="1800" dirty="0" smtClean="0">
                <a:solidFill>
                  <a:srgbClr val="0070C0"/>
                </a:solidFill>
                <a:latin typeface="Consolas" pitchFamily="49" charset="0"/>
                <a:cs typeface="Consolas" pitchFamily="49" charset="0"/>
              </a:rPr>
              <a:t>       #   paradox return immediately</a:t>
            </a:r>
            <a:endParaRPr lang="en-US" altLang="en-US" sz="1800" dirty="0">
              <a:solidFill>
                <a:srgbClr val="0070C0"/>
              </a:solidFill>
              <a:latin typeface="Consolas" pitchFamily="49" charset="0"/>
              <a:cs typeface="Consolas" pitchFamily="49" charset="0"/>
            </a:endParaRPr>
          </a:p>
          <a:p>
            <a:pPr lvl="2">
              <a:buFontTx/>
              <a:buNone/>
              <a:tabLst>
                <a:tab pos="5556250" algn="l"/>
              </a:tabLst>
            </a:pPr>
            <a:r>
              <a:rPr lang="en-US" altLang="en-US" sz="1800" dirty="0">
                <a:latin typeface="Consolas" pitchFamily="49" charset="0"/>
                <a:cs typeface="Consolas" pitchFamily="49" charset="0"/>
              </a:rPr>
              <a:t>        </a:t>
            </a:r>
            <a:r>
              <a:rPr lang="en-US" altLang="en-US" sz="1800" dirty="0" smtClean="0">
                <a:latin typeface="Consolas" pitchFamily="49" charset="0"/>
                <a:cs typeface="Consolas" pitchFamily="49" charset="0"/>
              </a:rPr>
              <a:t>return</a:t>
            </a:r>
            <a:endParaRPr lang="en-US" altLang="en-US" sz="1800" dirty="0">
              <a:solidFill>
                <a:srgbClr val="0070C0"/>
              </a:solidFill>
              <a:latin typeface="Consolas" pitchFamily="49" charset="0"/>
              <a:cs typeface="Consolas" pitchFamily="49" charset="0"/>
            </a:endParaRPr>
          </a:p>
          <a:p>
            <a:pPr lvl="2">
              <a:buFontTx/>
              <a:buNone/>
              <a:tabLst>
                <a:tab pos="5556250" algn="l"/>
              </a:tabLst>
            </a:pPr>
            <a:r>
              <a:rPr lang="en-US" altLang="en-US" sz="1800" dirty="0" smtClean="0">
                <a:latin typeface="Consolas" pitchFamily="49" charset="0"/>
                <a:cs typeface="Consolas" pitchFamily="49" charset="0"/>
              </a:rPr>
              <a:t>    end if</a:t>
            </a:r>
          </a:p>
          <a:p>
            <a:pPr lvl="2">
              <a:buFontTx/>
              <a:buNone/>
              <a:tabLst>
                <a:tab pos="5556250" algn="l"/>
              </a:tabLst>
            </a:pPr>
            <a:r>
              <a:rPr lang="en-US" altLang="en-US" sz="1800" dirty="0" smtClean="0">
                <a:latin typeface="Consolas" pitchFamily="49" charset="0"/>
                <a:cs typeface="Consolas" pitchFamily="49" charset="0"/>
              </a:rPr>
              <a:t>end </a:t>
            </a:r>
            <a:r>
              <a:rPr lang="en-US" altLang="en-US" sz="1800" dirty="0" err="1" smtClean="0">
                <a:latin typeface="Consolas" pitchFamily="49" charset="0"/>
                <a:cs typeface="Consolas" pitchFamily="49" charset="0"/>
              </a:rPr>
              <a:t>proc</a:t>
            </a:r>
            <a:r>
              <a:rPr lang="en-US" altLang="en-US" sz="1800" dirty="0" smtClean="0">
                <a:latin typeface="Consolas" pitchFamily="49" charset="0"/>
                <a:cs typeface="Consolas" pitchFamily="49" charset="0"/>
              </a:rPr>
              <a:t>:</a:t>
            </a:r>
          </a:p>
        </p:txBody>
      </p:sp>
    </p:spTree>
    <p:extLst>
      <p:ext uri="{BB962C8B-B14F-4D97-AF65-F5344CB8AC3E}">
        <p14:creationId xmlns:p14="http://schemas.microsoft.com/office/powerpoint/2010/main" val="13201488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r>
              <a:rPr lang="en-US" altLang="en-US" smtClean="0">
                <a:latin typeface="Arial" charset="0"/>
                <a:cs typeface="Arial" charset="0"/>
              </a:rPr>
              <a:t>Undecidable Problems</a:t>
            </a:r>
          </a:p>
        </p:txBody>
      </p:sp>
      <p:sp>
        <p:nvSpPr>
          <p:cNvPr id="34819"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a:t>
            </a:r>
            <a:r>
              <a:rPr lang="en-US" altLang="en-US" dirty="0" smtClean="0">
                <a:latin typeface="Arial" charset="0"/>
                <a:cs typeface="Arial" charset="0"/>
              </a:rPr>
              <a:t>To summarize, our function </a:t>
            </a:r>
            <a:r>
              <a:rPr lang="en-US" altLang="en-US" dirty="0" smtClean="0">
                <a:latin typeface="Consolas" pitchFamily="49" charset="0"/>
                <a:cs typeface="Consolas" pitchFamily="49" charset="0"/>
              </a:rPr>
              <a:t>paradox( </a:t>
            </a:r>
            <a:r>
              <a:rPr lang="en-US" altLang="en-US" dirty="0" smtClean="0">
                <a:latin typeface="Consolas" pitchFamily="49" charset="0"/>
                <a:cs typeface="Consolas" pitchFamily="49" charset="0"/>
              </a:rPr>
              <a:t>f </a:t>
            </a:r>
            <a:r>
              <a:rPr lang="en-US" altLang="en-US" dirty="0" smtClean="0">
                <a:latin typeface="Consolas" pitchFamily="49" charset="0"/>
                <a:cs typeface="Consolas" pitchFamily="49" charset="0"/>
              </a:rPr>
              <a:t>)</a:t>
            </a:r>
            <a:r>
              <a:rPr lang="en-US" altLang="en-US" dirty="0" smtClean="0">
                <a:latin typeface="Arial" charset="0"/>
                <a:cs typeface="Arial" charset="0"/>
              </a:rPr>
              <a:t> is one that:</a:t>
            </a:r>
            <a:endParaRPr lang="en-US" altLang="en-US" dirty="0" smtClean="0">
              <a:latin typeface="Arial" charset="0"/>
              <a:cs typeface="Arial" charset="0"/>
            </a:endParaRPr>
          </a:p>
          <a:p>
            <a:pPr lvl="1"/>
            <a:r>
              <a:rPr lang="en-US" altLang="en-US" dirty="0" smtClean="0">
                <a:latin typeface="Arial" charset="0"/>
                <a:cs typeface="Arial" charset="0"/>
              </a:rPr>
              <a:t>Returns if </a:t>
            </a:r>
            <a:r>
              <a:rPr lang="en-US" altLang="en-US" dirty="0" smtClean="0">
                <a:latin typeface="Consolas" pitchFamily="49" charset="0"/>
                <a:cs typeface="Consolas" pitchFamily="49" charset="0"/>
              </a:rPr>
              <a:t>f(f)</a:t>
            </a:r>
            <a:r>
              <a:rPr lang="en-US" altLang="en-US" dirty="0" smtClean="0">
                <a:latin typeface="Arial" charset="0"/>
                <a:cs typeface="Arial" charset="0"/>
              </a:rPr>
              <a:t> </a:t>
            </a:r>
            <a:r>
              <a:rPr lang="en-US" altLang="en-US" dirty="0" smtClean="0">
                <a:latin typeface="Arial" charset="0"/>
                <a:cs typeface="Arial" charset="0"/>
              </a:rPr>
              <a:t>is said to go </a:t>
            </a:r>
            <a:r>
              <a:rPr lang="en-US" altLang="en-US" dirty="0" smtClean="0">
                <a:latin typeface="Arial" charset="0"/>
                <a:cs typeface="Arial" charset="0"/>
              </a:rPr>
              <a:t>into an infinite loop,</a:t>
            </a:r>
          </a:p>
          <a:p>
            <a:pPr lvl="1"/>
            <a:r>
              <a:rPr lang="en-US" altLang="en-US" dirty="0" smtClean="0">
                <a:latin typeface="Arial" charset="0"/>
                <a:cs typeface="Arial" charset="0"/>
              </a:rPr>
              <a:t>Otherwise, </a:t>
            </a:r>
            <a:r>
              <a:rPr lang="en-US" altLang="en-US" dirty="0" smtClean="0">
                <a:latin typeface="Consolas" panose="020B0609020204030204" pitchFamily="49" charset="0"/>
                <a:cs typeface="Consolas" panose="020B0609020204030204" pitchFamily="49" charset="0"/>
              </a:rPr>
              <a:t>paradox</a:t>
            </a:r>
            <a:r>
              <a:rPr lang="en-US" altLang="en-US" dirty="0" smtClean="0">
                <a:latin typeface="Arial" charset="0"/>
                <a:cs typeface="Arial" charset="0"/>
              </a:rPr>
              <a:t> </a:t>
            </a:r>
            <a:r>
              <a:rPr lang="en-US" altLang="en-US" dirty="0" smtClean="0">
                <a:latin typeface="Arial" charset="0"/>
                <a:cs typeface="Arial" charset="0"/>
              </a:rPr>
              <a:t>itself goes into an infinite loop</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What should be the return value of</a:t>
            </a:r>
          </a:p>
          <a:p>
            <a:pPr algn="ctr">
              <a:buFontTx/>
              <a:buNone/>
            </a:pPr>
            <a:r>
              <a:rPr lang="en-US" altLang="en-US" dirty="0" smtClean="0">
                <a:latin typeface="Arial" charset="0"/>
                <a:cs typeface="Arial" charset="0"/>
              </a:rPr>
              <a:t>	</a:t>
            </a:r>
            <a:r>
              <a:rPr lang="en-US" altLang="en-US" dirty="0" err="1" smtClean="0">
                <a:latin typeface="Consolas" pitchFamily="49" charset="0"/>
                <a:cs typeface="Consolas" pitchFamily="49" charset="0"/>
              </a:rPr>
              <a:t>does_halt</a:t>
            </a:r>
            <a:r>
              <a:rPr lang="en-US" altLang="en-US" dirty="0" smtClean="0">
                <a:latin typeface="Consolas" pitchFamily="49" charset="0"/>
                <a:cs typeface="Consolas" pitchFamily="49" charset="0"/>
              </a:rPr>
              <a:t>( paradox, paradox </a:t>
            </a:r>
            <a:r>
              <a:rPr lang="en-US" altLang="en-US" dirty="0" smtClean="0">
                <a:latin typeface="Consolas" pitchFamily="49" charset="0"/>
                <a:cs typeface="Consolas" pitchFamily="49" charset="0"/>
              </a:rPr>
              <a:t>)</a:t>
            </a:r>
          </a:p>
          <a:p>
            <a:pPr>
              <a:buFontTx/>
              <a:buNone/>
            </a:pPr>
            <a:r>
              <a:rPr lang="en-US" altLang="en-US" dirty="0" smtClean="0">
                <a:latin typeface="Consolas" pitchFamily="49" charset="0"/>
                <a:cs typeface="Consolas" pitchFamily="49" charset="0"/>
              </a:rPr>
              <a:t>	</a:t>
            </a:r>
            <a:r>
              <a:rPr lang="en-US" altLang="en-US" dirty="0" smtClean="0">
                <a:latin typeface="Arial" charset="0"/>
                <a:cs typeface="Arial" charset="0"/>
              </a:rPr>
              <a:t>?</a:t>
            </a:r>
          </a:p>
          <a:p>
            <a:pPr>
              <a:buFont typeface="Arial" charset="0"/>
              <a:buNone/>
            </a:pPr>
            <a:endParaRPr lang="en-US" altLang="en-US" dirty="0" smtClean="0">
              <a:latin typeface="Arial" charset="0"/>
              <a:cs typeface="Arial" charset="0"/>
            </a:endParaRPr>
          </a:p>
          <a:p>
            <a:pPr lvl="1"/>
            <a:r>
              <a:rPr lang="en-US" altLang="en-US" dirty="0" smtClean="0">
                <a:latin typeface="Arial" charset="0"/>
                <a:cs typeface="Arial" charset="0"/>
              </a:rPr>
              <a:t>Does </a:t>
            </a:r>
            <a:r>
              <a:rPr lang="en-US" altLang="en-US" dirty="0" smtClean="0">
                <a:latin typeface="Consolas" pitchFamily="49" charset="0"/>
                <a:cs typeface="Consolas" pitchFamily="49" charset="0"/>
              </a:rPr>
              <a:t>paradox( paradox </a:t>
            </a:r>
            <a:r>
              <a:rPr lang="en-US" altLang="en-US" dirty="0" smtClean="0">
                <a:latin typeface="Consolas" pitchFamily="49" charset="0"/>
                <a:cs typeface="Consolas" pitchFamily="49" charset="0"/>
              </a:rPr>
              <a:t>)</a:t>
            </a:r>
            <a:r>
              <a:rPr lang="en-US" altLang="en-US" dirty="0" smtClean="0">
                <a:latin typeface="Arial" charset="0"/>
                <a:cs typeface="Arial" charset="0"/>
              </a:rPr>
              <a:t> go into an infinite loop?</a:t>
            </a:r>
          </a:p>
        </p:txBody>
      </p:sp>
    </p:spTree>
    <p:extLst>
      <p:ext uri="{BB962C8B-B14F-4D97-AF65-F5344CB8AC3E}">
        <p14:creationId xmlns:p14="http://schemas.microsoft.com/office/powerpoint/2010/main" val="2627308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19">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819">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4819">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81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altLang="en-US" smtClean="0">
                <a:latin typeface="Arial" charset="0"/>
                <a:cs typeface="Arial" charset="0"/>
              </a:rPr>
              <a:t>Undecidable Problems</a:t>
            </a:r>
          </a:p>
        </p:txBody>
      </p:sp>
      <p:sp>
        <p:nvSpPr>
          <p:cNvPr id="3686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a:t>
            </a:r>
            <a:r>
              <a:rPr lang="en-US" altLang="en-US" dirty="0" smtClean="0">
                <a:latin typeface="Arial" charset="0"/>
                <a:cs typeface="Arial" charset="0"/>
              </a:rPr>
              <a:t>Assume </a:t>
            </a:r>
            <a:r>
              <a:rPr lang="en-US" altLang="en-US" dirty="0" smtClean="0">
                <a:latin typeface="Arial" charset="0"/>
                <a:cs typeface="Arial" charset="0"/>
              </a:rPr>
              <a:t>that</a:t>
            </a:r>
          </a:p>
          <a:p>
            <a:pPr lvl="1">
              <a:buFontTx/>
              <a:buNone/>
            </a:pPr>
            <a:r>
              <a:rPr lang="en-US" altLang="en-US" b="1" dirty="0" smtClean="0">
                <a:latin typeface="Courier New" pitchFamily="49" charset="0"/>
                <a:cs typeface="Arial" charset="0"/>
              </a:rPr>
              <a:t>   </a:t>
            </a:r>
            <a:r>
              <a:rPr lang="en-US" altLang="en-US" dirty="0" err="1" smtClean="0">
                <a:latin typeface="Consolas" pitchFamily="49" charset="0"/>
                <a:cs typeface="Consolas" pitchFamily="49" charset="0"/>
              </a:rPr>
              <a:t>does_halt</a:t>
            </a:r>
            <a:r>
              <a:rPr lang="en-US" altLang="en-US" dirty="0" smtClean="0">
                <a:latin typeface="Consolas" pitchFamily="49" charset="0"/>
                <a:cs typeface="Consolas" pitchFamily="49" charset="0"/>
              </a:rPr>
              <a:t>( paradox, paradox  </a:t>
            </a:r>
            <a:r>
              <a:rPr lang="en-US" altLang="en-US" dirty="0" smtClean="0">
                <a:latin typeface="Consolas" pitchFamily="49" charset="0"/>
                <a:cs typeface="Consolas" pitchFamily="49" charset="0"/>
              </a:rPr>
              <a:t>)</a:t>
            </a:r>
          </a:p>
          <a:p>
            <a:pPr>
              <a:buFontTx/>
              <a:buNone/>
            </a:pPr>
            <a:r>
              <a:rPr lang="en-US" altLang="en-US" dirty="0" smtClean="0">
                <a:latin typeface="Arial" charset="0"/>
                <a:cs typeface="Arial" charset="0"/>
              </a:rPr>
              <a:t>	returns </a:t>
            </a:r>
            <a:r>
              <a:rPr lang="en-US" altLang="en-US" b="1" dirty="0" smtClean="0">
                <a:solidFill>
                  <a:srgbClr val="00B0F0"/>
                </a:solidFill>
                <a:latin typeface="Consolas" pitchFamily="49" charset="0"/>
                <a:cs typeface="Consolas" pitchFamily="49" charset="0"/>
              </a:rPr>
              <a:t>true</a:t>
            </a:r>
            <a:endParaRPr lang="en-US" altLang="en-US" b="1" dirty="0">
              <a:solidFill>
                <a:srgbClr val="00B0F0"/>
              </a:solidFill>
              <a:latin typeface="Consolas" pitchFamily="49" charset="0"/>
              <a:cs typeface="Consolas" pitchFamily="49" charset="0"/>
            </a:endParaRPr>
          </a:p>
          <a:p>
            <a:pPr lvl="1"/>
            <a:r>
              <a:rPr lang="en-US" altLang="en-US" dirty="0" err="1">
                <a:latin typeface="Consolas" pitchFamily="49" charset="0"/>
                <a:cs typeface="Consolas" pitchFamily="49" charset="0"/>
              </a:rPr>
              <a:t>does_halt</a:t>
            </a:r>
            <a:r>
              <a:rPr lang="en-US" altLang="en-US" dirty="0" smtClean="0">
                <a:latin typeface="Arial" charset="0"/>
                <a:cs typeface="Arial" charset="0"/>
              </a:rPr>
              <a:t> </a:t>
            </a:r>
            <a:r>
              <a:rPr lang="en-US" altLang="en-US" dirty="0">
                <a:latin typeface="Arial" charset="0"/>
                <a:cs typeface="Arial" charset="0"/>
              </a:rPr>
              <a:t>determined that </a:t>
            </a:r>
            <a:r>
              <a:rPr lang="en-US" altLang="en-US" dirty="0">
                <a:latin typeface="Consolas" pitchFamily="49" charset="0"/>
                <a:cs typeface="Consolas" pitchFamily="49" charset="0"/>
              </a:rPr>
              <a:t>paradox( paradox )</a:t>
            </a:r>
            <a:r>
              <a:rPr lang="en-US" altLang="en-US" dirty="0">
                <a:latin typeface="Arial" charset="0"/>
                <a:cs typeface="Arial" charset="0"/>
              </a:rPr>
              <a:t> </a:t>
            </a:r>
            <a:r>
              <a:rPr lang="en-US" altLang="en-US" dirty="0" smtClean="0">
                <a:latin typeface="Arial" charset="0"/>
                <a:cs typeface="Arial" charset="0"/>
              </a:rPr>
              <a:t>finishes</a:t>
            </a:r>
            <a:endParaRPr lang="en-US" altLang="en-US" dirty="0">
              <a:latin typeface="Arial" charset="0"/>
              <a:cs typeface="Arial" charset="0"/>
            </a:endParaRPr>
          </a:p>
          <a:p>
            <a:pPr>
              <a:buNone/>
            </a:pPr>
            <a:endParaRPr lang="en-US" altLang="en-US" dirty="0">
              <a:latin typeface="Arial" charset="0"/>
              <a:cs typeface="Arial" charset="0"/>
            </a:endParaRPr>
          </a:p>
          <a:p>
            <a:pPr>
              <a:buNone/>
            </a:pPr>
            <a:r>
              <a:rPr lang="en-US" altLang="en-US" dirty="0">
                <a:latin typeface="Arial" charset="0"/>
                <a:cs typeface="Arial" charset="0"/>
              </a:rPr>
              <a:t>	In this case, </a:t>
            </a:r>
            <a:r>
              <a:rPr lang="en-US" altLang="en-US" dirty="0" smtClean="0">
                <a:latin typeface="Consolas" pitchFamily="49" charset="0"/>
                <a:cs typeface="Consolas" pitchFamily="49" charset="0"/>
              </a:rPr>
              <a:t>paradox( paradox </a:t>
            </a:r>
            <a:r>
              <a:rPr lang="en-US" altLang="en-US" dirty="0">
                <a:latin typeface="Consolas" pitchFamily="49" charset="0"/>
                <a:cs typeface="Consolas" pitchFamily="49" charset="0"/>
              </a:rPr>
              <a:t>)</a:t>
            </a:r>
            <a:r>
              <a:rPr lang="en-US" altLang="en-US" dirty="0">
                <a:latin typeface="Arial" charset="0"/>
                <a:cs typeface="Arial" charset="0"/>
              </a:rPr>
              <a:t> </a:t>
            </a:r>
            <a:r>
              <a:rPr lang="en-US" altLang="en-US" dirty="0" smtClean="0">
                <a:latin typeface="Arial" charset="0"/>
                <a:cs typeface="Arial" charset="0"/>
              </a:rPr>
              <a:t>goes into an infinite loop</a:t>
            </a:r>
            <a:endParaRPr lang="en-US" altLang="en-US" sz="2800" b="1" dirty="0">
              <a:latin typeface="Courier New" pitchFamily="49" charset="0"/>
              <a:cs typeface="Arial" charset="0"/>
            </a:endParaRPr>
          </a:p>
          <a:p>
            <a:pPr lvl="1"/>
            <a:r>
              <a:rPr lang="en-US" altLang="en-US" dirty="0" smtClean="0">
                <a:latin typeface="Arial" charset="0"/>
                <a:cs typeface="Arial" charset="0"/>
              </a:rPr>
              <a:t>Therefore </a:t>
            </a:r>
            <a:r>
              <a:rPr lang="en-US" altLang="en-US" dirty="0" err="1" smtClean="0">
                <a:latin typeface="Consolas" pitchFamily="49" charset="0"/>
                <a:cs typeface="Consolas" pitchFamily="49" charset="0"/>
              </a:rPr>
              <a:t>does_halt</a:t>
            </a:r>
            <a:r>
              <a:rPr lang="en-US" altLang="en-US" dirty="0" smtClean="0">
                <a:latin typeface="Consolas" pitchFamily="49" charset="0"/>
                <a:cs typeface="Consolas" pitchFamily="49" charset="0"/>
              </a:rPr>
              <a:t>( paradox, paradox )</a:t>
            </a:r>
            <a:r>
              <a:rPr lang="en-US" altLang="en-US" dirty="0" smtClean="0">
                <a:latin typeface="Arial" charset="0"/>
                <a:cs typeface="Arial" charset="0"/>
              </a:rPr>
              <a:t> cannot </a:t>
            </a:r>
            <a:r>
              <a:rPr lang="en-US" altLang="en-US" dirty="0">
                <a:latin typeface="Arial" charset="0"/>
                <a:cs typeface="Arial" charset="0"/>
              </a:rPr>
              <a:t>return </a:t>
            </a:r>
            <a:r>
              <a:rPr lang="en-US" altLang="en-US" dirty="0" smtClean="0">
                <a:latin typeface="Consolas" panose="020B0609020204030204" pitchFamily="49" charset="0"/>
                <a:cs typeface="Consolas" panose="020B0609020204030204" pitchFamily="49" charset="0"/>
              </a:rPr>
              <a:t>true</a:t>
            </a:r>
            <a:endParaRPr lang="en-US" altLang="en-US" dirty="0" smtClean="0">
              <a:latin typeface="Arial" charset="0"/>
              <a:cs typeface="Arial" charset="0"/>
            </a:endParaRPr>
          </a:p>
        </p:txBody>
      </p:sp>
      <p:sp>
        <p:nvSpPr>
          <p:cNvPr id="6" name="Text Box 4"/>
          <p:cNvSpPr txBox="1">
            <a:spLocks noChangeArrowheads="1"/>
          </p:cNvSpPr>
          <p:nvPr/>
        </p:nvSpPr>
        <p:spPr bwMode="auto">
          <a:xfrm>
            <a:off x="3995936" y="4565446"/>
            <a:ext cx="4896544"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1600" dirty="0" smtClean="0">
                <a:solidFill>
                  <a:schemeClr val="bg1">
                    <a:lumMod val="85000"/>
                  </a:schemeClr>
                </a:solidFill>
                <a:latin typeface="Consolas" panose="020B0609020204030204" pitchFamily="49" charset="0"/>
                <a:cs typeface="Consolas" panose="020B0609020204030204" pitchFamily="49" charset="0"/>
              </a:rPr>
              <a:t>paradox </a:t>
            </a:r>
            <a:r>
              <a:rPr lang="en-US" altLang="en-US" sz="1600" dirty="0">
                <a:solidFill>
                  <a:schemeClr val="bg1">
                    <a:lumMod val="85000"/>
                  </a:schemeClr>
                </a:solidFill>
                <a:latin typeface="Consolas" panose="020B0609020204030204" pitchFamily="49" charset="0"/>
                <a:cs typeface="Consolas" panose="020B0609020204030204" pitchFamily="49" charset="0"/>
              </a:rPr>
              <a:t>:= </a:t>
            </a:r>
            <a:r>
              <a:rPr lang="en-US" altLang="en-US" sz="1600" dirty="0" err="1">
                <a:solidFill>
                  <a:schemeClr val="bg1">
                    <a:lumMod val="85000"/>
                  </a:schemeClr>
                </a:solidFill>
                <a:latin typeface="Consolas" panose="020B0609020204030204" pitchFamily="49" charset="0"/>
                <a:cs typeface="Consolas" panose="020B0609020204030204" pitchFamily="49" charset="0"/>
              </a:rPr>
              <a:t>proc</a:t>
            </a:r>
            <a:r>
              <a:rPr lang="en-US" altLang="en-US" sz="1600" dirty="0">
                <a:solidFill>
                  <a:schemeClr val="bg1">
                    <a:lumMod val="85000"/>
                  </a:schemeClr>
                </a:solidFill>
                <a:latin typeface="Consolas" panose="020B0609020204030204" pitchFamily="49" charset="0"/>
                <a:cs typeface="Consolas" panose="020B0609020204030204" pitchFamily="49" charset="0"/>
              </a:rPr>
              <a:t>( f )</a:t>
            </a:r>
          </a:p>
          <a:p>
            <a:pPr eaLnBrk="1" hangingPunct="1"/>
            <a:r>
              <a:rPr lang="en-US" altLang="en-US" sz="1600" dirty="0">
                <a:solidFill>
                  <a:srgbClr val="FF0000"/>
                </a:solidFill>
                <a:latin typeface="Consolas" panose="020B0609020204030204" pitchFamily="49" charset="0"/>
                <a:cs typeface="Consolas" panose="020B0609020204030204" pitchFamily="49" charset="0"/>
              </a:rPr>
              <a:t>    </a:t>
            </a:r>
            <a:r>
              <a:rPr lang="en-US" altLang="en-US" sz="1600" dirty="0">
                <a:solidFill>
                  <a:srgbClr val="00B0F0"/>
                </a:solidFill>
                <a:latin typeface="Consolas" panose="020B0609020204030204" pitchFamily="49" charset="0"/>
                <a:cs typeface="Consolas" panose="020B0609020204030204" pitchFamily="49" charset="0"/>
              </a:rPr>
              <a:t>if </a:t>
            </a:r>
            <a:r>
              <a:rPr lang="en-US" altLang="en-US" sz="1600" dirty="0" err="1" smtClean="0">
                <a:solidFill>
                  <a:srgbClr val="00B0F0"/>
                </a:solidFill>
                <a:latin typeface="Consolas" panose="020B0609020204030204" pitchFamily="49" charset="0"/>
                <a:cs typeface="Consolas" panose="020B0609020204030204" pitchFamily="49" charset="0"/>
              </a:rPr>
              <a:t>does_halt</a:t>
            </a:r>
            <a:r>
              <a:rPr lang="en-US" altLang="en-US" sz="1600" dirty="0" smtClean="0">
                <a:solidFill>
                  <a:srgbClr val="00B0F0"/>
                </a:solidFill>
                <a:latin typeface="Consolas" panose="020B0609020204030204" pitchFamily="49" charset="0"/>
                <a:cs typeface="Consolas" panose="020B0609020204030204" pitchFamily="49" charset="0"/>
              </a:rPr>
              <a:t>( </a:t>
            </a:r>
            <a:r>
              <a:rPr lang="en-US" altLang="en-US" sz="1600" dirty="0">
                <a:solidFill>
                  <a:srgbClr val="00B0F0"/>
                </a:solidFill>
                <a:latin typeface="Consolas" panose="020B0609020204030204" pitchFamily="49" charset="0"/>
                <a:cs typeface="Consolas" panose="020B0609020204030204" pitchFamily="49" charset="0"/>
              </a:rPr>
              <a:t>f, f ) then</a:t>
            </a:r>
          </a:p>
          <a:p>
            <a:pPr eaLnBrk="1" hangingPunct="1"/>
            <a:r>
              <a:rPr lang="en-US" altLang="en-US" sz="1600" dirty="0">
                <a:solidFill>
                  <a:srgbClr val="00B0F0"/>
                </a:solidFill>
                <a:latin typeface="Consolas" panose="020B0609020204030204" pitchFamily="49" charset="0"/>
                <a:cs typeface="Consolas" panose="020B0609020204030204" pitchFamily="49" charset="0"/>
              </a:rPr>
              <a:t>        from 1 to infinity </a:t>
            </a:r>
            <a:r>
              <a:rPr lang="en-US" altLang="en-US" sz="1600" dirty="0" smtClean="0">
                <a:solidFill>
                  <a:srgbClr val="00B0F0"/>
                </a:solidFill>
                <a:latin typeface="Consolas" panose="020B0609020204030204" pitchFamily="49" charset="0"/>
                <a:cs typeface="Consolas" panose="020B0609020204030204" pitchFamily="49" charset="0"/>
              </a:rPr>
              <a:t>do end </a:t>
            </a:r>
            <a:r>
              <a:rPr lang="en-US" altLang="en-US" sz="1600" dirty="0">
                <a:solidFill>
                  <a:srgbClr val="00B0F0"/>
                </a:solidFill>
                <a:latin typeface="Consolas" panose="020B0609020204030204" pitchFamily="49" charset="0"/>
                <a:cs typeface="Consolas" panose="020B0609020204030204" pitchFamily="49" charset="0"/>
              </a:rPr>
              <a:t>do</a:t>
            </a:r>
          </a:p>
          <a:p>
            <a:pPr eaLnBrk="1" hangingPunct="1"/>
            <a:r>
              <a:rPr lang="en-US" altLang="en-US" sz="1600" dirty="0" smtClean="0">
                <a:solidFill>
                  <a:schemeClr val="bg1">
                    <a:lumMod val="85000"/>
                  </a:schemeClr>
                </a:solidFill>
                <a:latin typeface="Consolas" panose="020B0609020204030204" pitchFamily="49" charset="0"/>
                <a:cs typeface="Consolas" panose="020B0609020204030204" pitchFamily="49" charset="0"/>
              </a:rPr>
              <a:t>    </a:t>
            </a:r>
            <a:r>
              <a:rPr lang="en-US" altLang="en-US" sz="1600" dirty="0">
                <a:solidFill>
                  <a:schemeClr val="bg1">
                    <a:lumMod val="85000"/>
                  </a:schemeClr>
                </a:solidFill>
                <a:latin typeface="Consolas" panose="020B0609020204030204" pitchFamily="49" charset="0"/>
                <a:cs typeface="Consolas" panose="020B0609020204030204" pitchFamily="49" charset="0"/>
              </a:rPr>
              <a:t>else</a:t>
            </a:r>
          </a:p>
          <a:p>
            <a:pPr eaLnBrk="1" hangingPunct="1"/>
            <a:r>
              <a:rPr lang="en-US" altLang="en-US" sz="1600" dirty="0">
                <a:solidFill>
                  <a:schemeClr val="bg1">
                    <a:lumMod val="85000"/>
                  </a:schemeClr>
                </a:solidFill>
                <a:latin typeface="Consolas" panose="020B0609020204030204" pitchFamily="49" charset="0"/>
                <a:cs typeface="Consolas" panose="020B0609020204030204" pitchFamily="49" charset="0"/>
              </a:rPr>
              <a:t>        </a:t>
            </a:r>
            <a:r>
              <a:rPr lang="en-US" altLang="en-US" sz="1600" dirty="0" smtClean="0">
                <a:solidFill>
                  <a:schemeClr val="bg1">
                    <a:lumMod val="85000"/>
                  </a:schemeClr>
                </a:solidFill>
                <a:latin typeface="Consolas" panose="020B0609020204030204" pitchFamily="49" charset="0"/>
                <a:cs typeface="Consolas" panose="020B0609020204030204" pitchFamily="49" charset="0"/>
              </a:rPr>
              <a:t>return</a:t>
            </a:r>
            <a:endParaRPr lang="en-US" altLang="en-US" sz="1600" dirty="0">
              <a:solidFill>
                <a:schemeClr val="bg1">
                  <a:lumMod val="85000"/>
                </a:schemeClr>
              </a:solidFill>
              <a:latin typeface="Consolas" panose="020B0609020204030204" pitchFamily="49" charset="0"/>
              <a:cs typeface="Consolas" panose="020B0609020204030204" pitchFamily="49" charset="0"/>
            </a:endParaRPr>
          </a:p>
          <a:p>
            <a:pPr eaLnBrk="1" hangingPunct="1"/>
            <a:r>
              <a:rPr lang="en-US" altLang="en-US" sz="1600" dirty="0" smtClean="0">
                <a:solidFill>
                  <a:srgbClr val="00B0F0"/>
                </a:solidFill>
                <a:latin typeface="Consolas" panose="020B0609020204030204" pitchFamily="49" charset="0"/>
                <a:cs typeface="Consolas" panose="020B0609020204030204" pitchFamily="49" charset="0"/>
              </a:rPr>
              <a:t>    </a:t>
            </a:r>
            <a:r>
              <a:rPr lang="en-US" altLang="en-US" sz="1600" dirty="0">
                <a:solidFill>
                  <a:srgbClr val="00B0F0"/>
                </a:solidFill>
                <a:latin typeface="Consolas" panose="020B0609020204030204" pitchFamily="49" charset="0"/>
                <a:cs typeface="Consolas" panose="020B0609020204030204" pitchFamily="49" charset="0"/>
              </a:rPr>
              <a:t>end if</a:t>
            </a:r>
          </a:p>
          <a:p>
            <a:pPr eaLnBrk="1" hangingPunct="1"/>
            <a:r>
              <a:rPr lang="en-US" altLang="en-US" sz="1600" dirty="0">
                <a:solidFill>
                  <a:schemeClr val="bg1">
                    <a:lumMod val="85000"/>
                  </a:schemeClr>
                </a:solidFill>
                <a:latin typeface="Consolas" panose="020B0609020204030204" pitchFamily="49" charset="0"/>
                <a:cs typeface="Consolas" panose="020B0609020204030204" pitchFamily="49" charset="0"/>
              </a:rPr>
              <a:t>end </a:t>
            </a:r>
            <a:r>
              <a:rPr lang="en-US" altLang="en-US" sz="1600" dirty="0" err="1">
                <a:solidFill>
                  <a:schemeClr val="bg1">
                    <a:lumMod val="85000"/>
                  </a:schemeClr>
                </a:solidFill>
                <a:latin typeface="Consolas" panose="020B0609020204030204" pitchFamily="49" charset="0"/>
                <a:cs typeface="Consolas" panose="020B0609020204030204" pitchFamily="49" charset="0"/>
              </a:rPr>
              <a:t>proc</a:t>
            </a:r>
            <a:r>
              <a:rPr lang="en-US" altLang="en-US" sz="1600" dirty="0">
                <a:solidFill>
                  <a:schemeClr val="bg1">
                    <a:lumMod val="85000"/>
                  </a:schemeClr>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2702062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867">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86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17442</TotalTime>
  <Words>102</Words>
  <Application>Microsoft Office PowerPoint</Application>
  <PresentationFormat>On-screen Show (4:3)</PresentationFormat>
  <Paragraphs>122</Paragraphs>
  <Slides>13</Slides>
  <Notes>13</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5" baseType="lpstr">
      <vt:lpstr>Custom Design</vt:lpstr>
      <vt:lpstr>MathType 6.0 Equation</vt:lpstr>
      <vt:lpstr>PowerPoint Presentation</vt:lpstr>
      <vt:lpstr>Outline</vt:lpstr>
      <vt:lpstr>Decidable Problems</vt:lpstr>
      <vt:lpstr>Decidable Problems</vt:lpstr>
      <vt:lpstr>Undecidable Problems</vt:lpstr>
      <vt:lpstr>Undecidable Problems</vt:lpstr>
      <vt:lpstr>Undecidable Problems</vt:lpstr>
      <vt:lpstr>Undecidable Problems</vt:lpstr>
      <vt:lpstr>Undecidable Problems</vt:lpstr>
      <vt:lpstr>Undecidable Problems</vt:lpstr>
      <vt:lpstr>Undecidable Problems</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1332</cp:revision>
  <dcterms:created xsi:type="dcterms:W3CDTF">2009-09-11T23:00:44Z</dcterms:created>
  <dcterms:modified xsi:type="dcterms:W3CDTF">2014-04-02T16:21:30Z</dcterms:modified>
</cp:coreProperties>
</file>

<file path=docProps/thumbnail.jpeg>
</file>